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6"/>
  </p:notesMasterIdLst>
  <p:sldIdLst>
    <p:sldId id="256" r:id="rId5"/>
    <p:sldId id="257" r:id="rId6"/>
    <p:sldId id="259" r:id="rId7"/>
    <p:sldId id="271" r:id="rId8"/>
    <p:sldId id="258" r:id="rId9"/>
    <p:sldId id="262" r:id="rId10"/>
    <p:sldId id="263" r:id="rId11"/>
    <p:sldId id="264" r:id="rId12"/>
    <p:sldId id="273" r:id="rId13"/>
    <p:sldId id="272" r:id="rId14"/>
    <p:sldId id="270" r:id="rId15"/>
    <p:sldId id="265" r:id="rId16"/>
    <p:sldId id="274" r:id="rId17"/>
    <p:sldId id="266" r:id="rId18"/>
    <p:sldId id="267" r:id="rId19"/>
    <p:sldId id="276" r:id="rId20"/>
    <p:sldId id="277" r:id="rId21"/>
    <p:sldId id="278" r:id="rId22"/>
    <p:sldId id="269" r:id="rId23"/>
    <p:sldId id="268"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6B86F8-8CF9-4A59-B3CD-E08C2B7D7A41}" v="1452" dt="2022-04-09T18:12:52.8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27" autoAdjust="0"/>
    <p:restoredTop sz="94660"/>
  </p:normalViewPr>
  <p:slideViewPr>
    <p:cSldViewPr snapToGrid="0">
      <p:cViewPr varScale="1">
        <p:scale>
          <a:sx n="73" d="100"/>
          <a:sy n="73" d="100"/>
        </p:scale>
        <p:origin x="45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0A0D5-8F98-4CC1-A28E-021F0B6B475C}" type="datetimeFigureOut">
              <a:rPr lang="en-US" smtClean="0"/>
              <a:t>6/7/2022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3C52C-5E29-41AF-BAA3-8217E886DA08}" type="slidenum">
              <a:rPr lang="en-US" smtClean="0"/>
              <a:t>‹#›</a:t>
            </a:fld>
            <a:endParaRPr lang="en-US" dirty="0"/>
          </a:p>
        </p:txBody>
      </p:sp>
    </p:spTree>
    <p:extLst>
      <p:ext uri="{BB962C8B-B14F-4D97-AF65-F5344CB8AC3E}">
        <p14:creationId xmlns:p14="http://schemas.microsoft.com/office/powerpoint/2010/main" val="196196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3BEF2CFD-C4B9-4FFC-BD83-455524CB8789}" type="datetime1">
              <a:rPr lang="en-US" smtClean="0"/>
              <a:t>6/7/2022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289127-09B2-4F26-8E64-74D00AB412C3}" type="datetime1">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0DBF1B0-DE00-4920-B702-2BDAD38E0CFE}" type="datetime1">
              <a:rPr lang="en-US" smtClean="0"/>
              <a:t>6/7/2022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48FF0F6-0C38-4DF7-AB4A-09C04314FD2E}" type="datetime1">
              <a:rPr lang="en-US" smtClean="0"/>
              <a:t>6/7/2022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7C756E5-0E4D-46E1-8120-9C49B44DA173}" type="datetime1">
              <a:rPr lang="en-US" smtClean="0"/>
              <a:t>6/7/2022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84A73E8-B342-440A-A22B-B6607D42F7B2}" type="datetime1">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68C19E51-1F54-46F2-9466-EDCA711B85D5}" type="datetime1">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AA9B51-FA45-4A5D-88C7-F0408263D449}" type="datetime1">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7CDBF12E-7258-4B8A-BCEB-886820236BBA}" type="datetime1">
              <a:rPr lang="en-US" smtClean="0"/>
              <a:t>6/7/2022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AAA6E8-ADCE-4352-B13F-5F8B73E2D799}" type="datetime1">
              <a:rPr lang="en-US" smtClean="0"/>
              <a:t>6/7/2022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7EC404FF-67AD-4132-86DF-EBC231A5238F}" type="datetime1">
              <a:rPr lang="en-US" smtClean="0"/>
              <a:t>6/7/2022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E1EAE93-6C42-415A-9D58-C31631B9785C}" type="datetime1">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73FA934-5667-4EC7-BB12-1353276981C5}" type="datetime1">
              <a:rPr lang="en-US" smtClean="0"/>
              <a:t>6/7/2022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EA2E632-E2A4-4773-9F45-3278608DF910}" type="datetime1">
              <a:rPr lang="en-US" smtClean="0"/>
              <a:t>6/7/2022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E72C68-8BA0-44D1-888F-8871A3C3E8A4}" type="datetime1">
              <a:rPr lang="en-US" smtClean="0"/>
              <a:t>6/7/2022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7F05DF-EF52-4198-94DA-0F7D78C67D30}" type="datetime1">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E27BB9-DC36-4B31-A63D-D29E5B476845}" type="datetime1">
              <a:rPr lang="en-US" smtClean="0"/>
              <a:t>6/7/2022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90085AC-C78B-46D3-9326-CC3175BF66E9}" type="datetime1">
              <a:rPr lang="en-US" smtClean="0"/>
              <a:t>6/7/2022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EAD9B99-CD28-452B-82C1-5D353CE23AA9}"/>
              </a:ext>
            </a:extLst>
          </p:cNvPr>
          <p:cNvSpPr txBox="1">
            <a:spLocks/>
          </p:cNvSpPr>
          <p:nvPr/>
        </p:nvSpPr>
        <p:spPr>
          <a:xfrm rot="-249">
            <a:off x="1609713" y="2021445"/>
            <a:ext cx="7727268" cy="2655051"/>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pPr algn="ctr"/>
            <a:r>
              <a:rPr lang="en-US" sz="4000" dirty="0" smtClean="0">
                <a:latin typeface="Times New Roman" panose="02020603050405020304" pitchFamily="18" charset="0"/>
                <a:cs typeface="Times New Roman" panose="02020603050405020304" pitchFamily="18" charset="0"/>
              </a:rPr>
              <a:t>TRIỂN KHAI HỆ THỐNG MẠNG NHÀ KHÁCH ĐHQG</a:t>
            </a:r>
            <a:endParaRPr lang="en-US" sz="4000" dirty="0">
              <a:latin typeface="Times New Roman" panose="02020603050405020304" pitchFamily="18" charset="0"/>
              <a:cs typeface="Times New Roman" panose="02020603050405020304" pitchFamily="18" charset="0"/>
            </a:endParaRPr>
          </a:p>
        </p:txBody>
      </p:sp>
      <p:sp>
        <p:nvSpPr>
          <p:cNvPr id="11" name="Subtitle 2">
            <a:extLst>
              <a:ext uri="{FF2B5EF4-FFF2-40B4-BE49-F238E27FC236}">
                <a16:creationId xmlns:a16="http://schemas.microsoft.com/office/drawing/2014/main" id="{089FFC67-0C77-4AF7-9BAA-F4262E3274DF}"/>
              </a:ext>
            </a:extLst>
          </p:cNvPr>
          <p:cNvSpPr txBox="1">
            <a:spLocks/>
          </p:cNvSpPr>
          <p:nvPr/>
        </p:nvSpPr>
        <p:spPr>
          <a:xfrm rot="-746">
            <a:off x="2709558" y="3688896"/>
            <a:ext cx="6555222" cy="987169"/>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pPr algn="just"/>
            <a:r>
              <a:rPr lang="en-US" sz="1800" dirty="0" smtClean="0">
                <a:solidFill>
                  <a:schemeClr val="tx1"/>
                </a:solidFill>
                <a:latin typeface="Times New Roman" panose="02020603050405020304" pitchFamily="18" charset="0"/>
                <a:cs typeface="Times New Roman" panose="02020603050405020304" pitchFamily="18" charset="0"/>
              </a:rPr>
              <a:t>GIÁO VIÊN HƯỚNG DẪN : </a:t>
            </a:r>
            <a:r>
              <a:rPr lang="en-US" sz="2000" dirty="0" err="1">
                <a:solidFill>
                  <a:schemeClr val="tx1"/>
                </a:solidFill>
                <a:latin typeface="Times New Roman" panose="02020603050405020304" pitchFamily="18" charset="0"/>
                <a:cs typeface="Times New Roman" panose="02020603050405020304" pitchFamily="18" charset="0"/>
              </a:rPr>
              <a:t>ThS</a:t>
            </a:r>
            <a:r>
              <a:rPr lang="en-US" sz="2000" dirty="0">
                <a:solidFill>
                  <a:schemeClr val="tx1"/>
                </a:solidFill>
                <a:latin typeface="Times New Roman" panose="02020603050405020304" pitchFamily="18" charset="0"/>
                <a:cs typeface="Times New Roman" panose="02020603050405020304" pitchFamily="18" charset="0"/>
              </a:rPr>
              <a:t>. Cao </a:t>
            </a:r>
            <a:r>
              <a:rPr lang="en-US" sz="2000" dirty="0" err="1">
                <a:solidFill>
                  <a:schemeClr val="tx1"/>
                </a:solidFill>
                <a:latin typeface="Times New Roman" panose="02020603050405020304" pitchFamily="18" charset="0"/>
                <a:cs typeface="Times New Roman" panose="02020603050405020304" pitchFamily="18" charset="0"/>
              </a:rPr>
              <a:t>Trần</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Bảo</a:t>
            </a:r>
            <a:r>
              <a:rPr lang="en-US" sz="2000" dirty="0">
                <a:solidFill>
                  <a:schemeClr val="tx1"/>
                </a:solidFill>
                <a:latin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cs typeface="Times New Roman" panose="02020603050405020304" pitchFamily="18" charset="0"/>
              </a:rPr>
              <a:t>Thương</a:t>
            </a:r>
            <a:endParaRPr lang="en-US" sz="1800" dirty="0" smtClean="0">
              <a:solidFill>
                <a:schemeClr val="tx1"/>
              </a:solidFill>
              <a:latin typeface="Times New Roman" panose="02020603050405020304" pitchFamily="18" charset="0"/>
              <a:cs typeface="Times New Roman" panose="02020603050405020304" pitchFamily="18" charset="0"/>
            </a:endParaRPr>
          </a:p>
          <a:p>
            <a:pPr algn="just"/>
            <a:endParaRPr lang="en-US" sz="1800" dirty="0" smtClean="0">
              <a:solidFill>
                <a:schemeClr val="tx1"/>
              </a:solidFill>
              <a:latin typeface="Times New Roman" panose="02020603050405020304" pitchFamily="18" charset="0"/>
              <a:cs typeface="Times New Roman" panose="02020603050405020304" pitchFamily="18" charset="0"/>
            </a:endParaRPr>
          </a:p>
          <a:p>
            <a:pPr algn="just"/>
            <a:r>
              <a:rPr lang="en-US" sz="1800" dirty="0" smtClean="0">
                <a:solidFill>
                  <a:schemeClr val="tx1"/>
                </a:solidFill>
                <a:latin typeface="Times New Roman" panose="02020603050405020304" pitchFamily="18" charset="0"/>
                <a:cs typeface="Times New Roman" panose="02020603050405020304" pitchFamily="18" charset="0"/>
              </a:rPr>
              <a:t>SINH VIÊN THỰC HIỆN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smtClean="0">
                <a:solidFill>
                  <a:schemeClr val="tx1"/>
                </a:solidFill>
                <a:latin typeface="Times New Roman" panose="02020603050405020304" pitchFamily="18" charset="0"/>
                <a:cs typeface="Times New Roman" panose="02020603050405020304" pitchFamily="18" charset="0"/>
              </a:rPr>
              <a:t>   </a:t>
            </a:r>
            <a:r>
              <a:rPr lang="en-US" sz="1600" dirty="0" smtClean="0">
                <a:solidFill>
                  <a:schemeClr val="tx1"/>
                </a:solidFill>
                <a:latin typeface="Times New Roman" panose="02020603050405020304" pitchFamily="18" charset="0"/>
                <a:cs typeface="Times New Roman" panose="02020603050405020304" pitchFamily="18" charset="0"/>
              </a:rPr>
              <a:t>: </a:t>
            </a:r>
            <a:r>
              <a:rPr lang="en-US" sz="1800" dirty="0" smtClean="0">
                <a:solidFill>
                  <a:schemeClr val="tx1"/>
                </a:solidFill>
                <a:latin typeface="Times New Roman" panose="02020603050405020304" pitchFamily="18" charset="0"/>
                <a:cs typeface="Times New Roman" panose="02020603050405020304" pitchFamily="18" charset="0"/>
              </a:rPr>
              <a:t>HỒ </a:t>
            </a:r>
            <a:r>
              <a:rPr lang="en-US" sz="1800" dirty="0" smtClean="0">
                <a:solidFill>
                  <a:schemeClr val="tx1"/>
                </a:solidFill>
                <a:latin typeface="Times New Roman" panose="02020603050405020304" pitchFamily="18" charset="0"/>
                <a:cs typeface="Times New Roman" panose="02020603050405020304" pitchFamily="18" charset="0"/>
              </a:rPr>
              <a:t>XUÂN TRIỆU - 18200268</a:t>
            </a: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12" name="Subtitle 2">
            <a:extLst>
              <a:ext uri="{FF2B5EF4-FFF2-40B4-BE49-F238E27FC236}">
                <a16:creationId xmlns:a16="http://schemas.microsoft.com/office/drawing/2014/main" id="{DD97C3B6-CC5B-44B6-97DF-CD8A1A129B94}"/>
              </a:ext>
            </a:extLst>
          </p:cNvPr>
          <p:cNvSpPr txBox="1">
            <a:spLocks/>
          </p:cNvSpPr>
          <p:nvPr/>
        </p:nvSpPr>
        <p:spPr>
          <a:xfrm rot="-746">
            <a:off x="3286637" y="1508303"/>
            <a:ext cx="4144800" cy="375000"/>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28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9pPr>
          </a:lstStyle>
          <a:p>
            <a:pPr algn="ctr"/>
            <a:r>
              <a:rPr lang="en-US" sz="1600" b="1" dirty="0" smtClean="0">
                <a:solidFill>
                  <a:schemeClr val="tx1"/>
                </a:solidFill>
                <a:latin typeface="Times New Roman" panose="02020603050405020304" pitchFamily="18" charset="0"/>
                <a:cs typeface="Times New Roman" panose="02020603050405020304" pitchFamily="18" charset="0"/>
              </a:rPr>
              <a:t>BÁO CÁO THỰC TẬP</a:t>
            </a: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13" name="Subtitle 2">
            <a:extLst>
              <a:ext uri="{FF2B5EF4-FFF2-40B4-BE49-F238E27FC236}">
                <a16:creationId xmlns:a16="http://schemas.microsoft.com/office/drawing/2014/main" id="{70201881-5D7D-41F4-9BC1-D9B3A44961B7}"/>
              </a:ext>
            </a:extLst>
          </p:cNvPr>
          <p:cNvSpPr txBox="1">
            <a:spLocks/>
          </p:cNvSpPr>
          <p:nvPr/>
        </p:nvSpPr>
        <p:spPr>
          <a:xfrm rot="-746">
            <a:off x="1609657" y="276453"/>
            <a:ext cx="9167149"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28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9pPr>
          </a:lstStyle>
          <a:p>
            <a:pPr algn="ctr"/>
            <a:r>
              <a:rPr lang="en-US" sz="2000" dirty="0">
                <a:solidFill>
                  <a:schemeClr val="accent5">
                    <a:lumMod val="75000"/>
                  </a:schemeClr>
                </a:solidFill>
                <a:latin typeface="Times New Roman" panose="02020603050405020304" pitchFamily="18" charset="0"/>
                <a:cs typeface="Times New Roman" panose="02020603050405020304" pitchFamily="18" charset="0"/>
              </a:rPr>
              <a:t>TRƯỜNG ĐẠI HỌC </a:t>
            </a:r>
            <a:r>
              <a:rPr lang="en-US" sz="2000" dirty="0" smtClean="0">
                <a:solidFill>
                  <a:schemeClr val="accent5">
                    <a:lumMod val="75000"/>
                  </a:schemeClr>
                </a:solidFill>
                <a:latin typeface="Times New Roman" panose="02020603050405020304" pitchFamily="18" charset="0"/>
                <a:cs typeface="Times New Roman" panose="02020603050405020304" pitchFamily="18" charset="0"/>
              </a:rPr>
              <a:t>KHOA HỌC TỰ NHIÊN – </a:t>
            </a:r>
            <a:r>
              <a:rPr lang="en-US" sz="2000" dirty="0">
                <a:solidFill>
                  <a:schemeClr val="accent5">
                    <a:lumMod val="75000"/>
                  </a:schemeClr>
                </a:solidFill>
                <a:latin typeface="Times New Roman" panose="02020603050405020304" pitchFamily="18" charset="0"/>
                <a:cs typeface="Times New Roman" panose="02020603050405020304" pitchFamily="18" charset="0"/>
              </a:rPr>
              <a:t>ĐH QUỐC GIA TP HỒ CHÍ MINH</a:t>
            </a:r>
          </a:p>
        </p:txBody>
      </p:sp>
      <p:sp>
        <p:nvSpPr>
          <p:cNvPr id="14" name="Subtitle 2">
            <a:extLst>
              <a:ext uri="{FF2B5EF4-FFF2-40B4-BE49-F238E27FC236}">
                <a16:creationId xmlns:a16="http://schemas.microsoft.com/office/drawing/2014/main" id="{460BDD0F-5212-4F86-861E-DB250FAA47B7}"/>
              </a:ext>
            </a:extLst>
          </p:cNvPr>
          <p:cNvSpPr txBox="1">
            <a:spLocks/>
          </p:cNvSpPr>
          <p:nvPr/>
        </p:nvSpPr>
        <p:spPr>
          <a:xfrm rot="-746">
            <a:off x="3568432" y="734546"/>
            <a:ext cx="4144800"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28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9pPr>
          </a:lstStyle>
          <a:p>
            <a:pPr algn="ctr"/>
            <a:r>
              <a:rPr lang="en-US" sz="1800" dirty="0">
                <a:solidFill>
                  <a:schemeClr val="accent5">
                    <a:lumMod val="75000"/>
                  </a:schemeClr>
                </a:solidFill>
                <a:latin typeface="Times New Roman" panose="02020603050405020304" pitchFamily="18" charset="0"/>
                <a:cs typeface="Times New Roman" panose="02020603050405020304" pitchFamily="18" charset="0"/>
              </a:rPr>
              <a:t>KHOA </a:t>
            </a:r>
            <a:r>
              <a:rPr lang="en-US" sz="1800" dirty="0" smtClean="0">
                <a:solidFill>
                  <a:schemeClr val="accent5">
                    <a:lumMod val="75000"/>
                  </a:schemeClr>
                </a:solidFill>
                <a:latin typeface="Times New Roman" panose="02020603050405020304" pitchFamily="18" charset="0"/>
                <a:cs typeface="Times New Roman" panose="02020603050405020304" pitchFamily="18" charset="0"/>
              </a:rPr>
              <a:t>ĐIỆN TỬ VIỄN THÔNG</a:t>
            </a:r>
            <a:endParaRPr lang="en-US" sz="1800"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5" name="Subtitle 2">
            <a:extLst>
              <a:ext uri="{FF2B5EF4-FFF2-40B4-BE49-F238E27FC236}">
                <a16:creationId xmlns:a16="http://schemas.microsoft.com/office/drawing/2014/main" id="{9DB6BB53-B89D-4C99-ACE8-7A37B5836F49}"/>
              </a:ext>
            </a:extLst>
          </p:cNvPr>
          <p:cNvSpPr txBox="1">
            <a:spLocks/>
          </p:cNvSpPr>
          <p:nvPr/>
        </p:nvSpPr>
        <p:spPr>
          <a:xfrm rot="-746">
            <a:off x="3685997" y="5003489"/>
            <a:ext cx="4144800"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28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accent1"/>
              </a:buClr>
              <a:buSzPts val="2800"/>
              <a:buFont typeface="Poppins"/>
              <a:buNone/>
              <a:defRPr sz="2800" b="0" i="0" u="none" strike="noStrike" cap="none">
                <a:solidFill>
                  <a:schemeClr val="accent1"/>
                </a:solidFill>
                <a:latin typeface="Poppins"/>
                <a:ea typeface="Poppins"/>
                <a:cs typeface="Poppins"/>
                <a:sym typeface="Poppins"/>
              </a:defRPr>
            </a:lvl9pPr>
          </a:lstStyle>
          <a:p>
            <a:pPr algn="ctr"/>
            <a:r>
              <a:rPr lang="en-US" sz="1800" dirty="0">
                <a:solidFill>
                  <a:schemeClr val="accent5">
                    <a:lumMod val="75000"/>
                  </a:schemeClr>
                </a:solidFill>
                <a:latin typeface="Times New Roman" panose="02020603050405020304" pitchFamily="18" charset="0"/>
                <a:cs typeface="Times New Roman" panose="02020603050405020304" pitchFamily="18" charset="0"/>
              </a:rPr>
              <a:t>NĂM HỌC </a:t>
            </a:r>
            <a:r>
              <a:rPr lang="en-US" sz="1800" dirty="0" smtClean="0">
                <a:solidFill>
                  <a:schemeClr val="accent5">
                    <a:lumMod val="75000"/>
                  </a:schemeClr>
                </a:solidFill>
                <a:latin typeface="Times New Roman" panose="02020603050405020304" pitchFamily="18" charset="0"/>
                <a:cs typeface="Times New Roman" panose="02020603050405020304" pitchFamily="18" charset="0"/>
              </a:rPr>
              <a:t>2021 </a:t>
            </a:r>
            <a:r>
              <a:rPr lang="en-US" sz="1800" dirty="0">
                <a:solidFill>
                  <a:schemeClr val="accent5">
                    <a:lumMod val="75000"/>
                  </a:schemeClr>
                </a:solidFill>
                <a:latin typeface="Times New Roman" panose="02020603050405020304" pitchFamily="18" charset="0"/>
                <a:cs typeface="Times New Roman" panose="02020603050405020304" pitchFamily="18" charset="0"/>
              </a:rPr>
              <a:t>- </a:t>
            </a:r>
            <a:r>
              <a:rPr lang="en-US" sz="1800" dirty="0" smtClean="0">
                <a:solidFill>
                  <a:schemeClr val="accent5">
                    <a:lumMod val="75000"/>
                  </a:schemeClr>
                </a:solidFill>
                <a:latin typeface="Times New Roman" panose="02020603050405020304" pitchFamily="18" charset="0"/>
                <a:cs typeface="Times New Roman" panose="02020603050405020304" pitchFamily="18" charset="0"/>
              </a:rPr>
              <a:t>2022</a:t>
            </a:r>
            <a:endParaRPr lang="en-US" sz="1800" dirty="0">
              <a:solidFill>
                <a:schemeClr val="accent5">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546649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CAE96B-A5FD-4A4C-9FE3-A757FDD502B2}"/>
              </a:ext>
            </a:extLst>
          </p:cNvPr>
          <p:cNvSpPr/>
          <p:nvPr/>
        </p:nvSpPr>
        <p:spPr>
          <a:xfrm>
            <a:off x="4584879" y="463641"/>
            <a:ext cx="1275008"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216</a:t>
            </a:r>
          </a:p>
        </p:txBody>
      </p:sp>
      <p:sp>
        <p:nvSpPr>
          <p:cNvPr id="5" name="Rectangle 4">
            <a:extLst>
              <a:ext uri="{FF2B5EF4-FFF2-40B4-BE49-F238E27FC236}">
                <a16:creationId xmlns:a16="http://schemas.microsoft.com/office/drawing/2014/main" id="{65BE3759-A0B7-4709-B85F-DA6D623F6E2A}"/>
              </a:ext>
            </a:extLst>
          </p:cNvPr>
          <p:cNvSpPr/>
          <p:nvPr/>
        </p:nvSpPr>
        <p:spPr>
          <a:xfrm>
            <a:off x="6697014" y="463641"/>
            <a:ext cx="1275008"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214</a:t>
            </a:r>
          </a:p>
        </p:txBody>
      </p:sp>
      <p:sp>
        <p:nvSpPr>
          <p:cNvPr id="6" name="Rectangle 5">
            <a:extLst>
              <a:ext uri="{FF2B5EF4-FFF2-40B4-BE49-F238E27FC236}">
                <a16:creationId xmlns:a16="http://schemas.microsoft.com/office/drawing/2014/main" id="{F0A15180-4EF6-4B7F-BF7A-5C280BF19E87}"/>
              </a:ext>
            </a:extLst>
          </p:cNvPr>
          <p:cNvSpPr/>
          <p:nvPr/>
        </p:nvSpPr>
        <p:spPr>
          <a:xfrm>
            <a:off x="10142112" y="463641"/>
            <a:ext cx="1275008"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212</a:t>
            </a:r>
          </a:p>
        </p:txBody>
      </p:sp>
      <p:sp>
        <p:nvSpPr>
          <p:cNvPr id="7" name="Rectangle 6">
            <a:extLst>
              <a:ext uri="{FF2B5EF4-FFF2-40B4-BE49-F238E27FC236}">
                <a16:creationId xmlns:a16="http://schemas.microsoft.com/office/drawing/2014/main" id="{B508AD24-A880-4286-90B4-8F2197708144}"/>
              </a:ext>
            </a:extLst>
          </p:cNvPr>
          <p:cNvSpPr/>
          <p:nvPr/>
        </p:nvSpPr>
        <p:spPr>
          <a:xfrm>
            <a:off x="2492062" y="4082605"/>
            <a:ext cx="1275008"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202</a:t>
            </a:r>
          </a:p>
        </p:txBody>
      </p:sp>
      <p:sp>
        <p:nvSpPr>
          <p:cNvPr id="8" name="Rectangle 7">
            <a:extLst>
              <a:ext uri="{FF2B5EF4-FFF2-40B4-BE49-F238E27FC236}">
                <a16:creationId xmlns:a16="http://schemas.microsoft.com/office/drawing/2014/main" id="{B7F5D2A6-04FB-4FBF-BD6B-79AD044D2967}"/>
              </a:ext>
            </a:extLst>
          </p:cNvPr>
          <p:cNvSpPr/>
          <p:nvPr/>
        </p:nvSpPr>
        <p:spPr>
          <a:xfrm>
            <a:off x="4090116" y="4082605"/>
            <a:ext cx="1275008"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204</a:t>
            </a:r>
          </a:p>
        </p:txBody>
      </p:sp>
      <p:sp>
        <p:nvSpPr>
          <p:cNvPr id="9" name="Rectangle 8">
            <a:extLst>
              <a:ext uri="{FF2B5EF4-FFF2-40B4-BE49-F238E27FC236}">
                <a16:creationId xmlns:a16="http://schemas.microsoft.com/office/drawing/2014/main" id="{7EFE163A-0CD6-4976-8572-0FF51BA2EDB9}"/>
              </a:ext>
            </a:extLst>
          </p:cNvPr>
          <p:cNvSpPr/>
          <p:nvPr/>
        </p:nvSpPr>
        <p:spPr>
          <a:xfrm>
            <a:off x="5732172" y="4082605"/>
            <a:ext cx="1275008"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206</a:t>
            </a:r>
          </a:p>
        </p:txBody>
      </p:sp>
      <p:sp>
        <p:nvSpPr>
          <p:cNvPr id="12" name="Rectangle 11">
            <a:extLst>
              <a:ext uri="{FF2B5EF4-FFF2-40B4-BE49-F238E27FC236}">
                <a16:creationId xmlns:a16="http://schemas.microsoft.com/office/drawing/2014/main" id="{185D5DB3-234E-4169-A593-6EEF552FF447}"/>
              </a:ext>
            </a:extLst>
          </p:cNvPr>
          <p:cNvSpPr/>
          <p:nvPr/>
        </p:nvSpPr>
        <p:spPr>
          <a:xfrm>
            <a:off x="9860925" y="4082605"/>
            <a:ext cx="2071350"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210</a:t>
            </a:r>
          </a:p>
        </p:txBody>
      </p:sp>
      <p:sp>
        <p:nvSpPr>
          <p:cNvPr id="13" name="Rectangle 12">
            <a:extLst>
              <a:ext uri="{FF2B5EF4-FFF2-40B4-BE49-F238E27FC236}">
                <a16:creationId xmlns:a16="http://schemas.microsoft.com/office/drawing/2014/main" id="{145B94D5-5D30-45C3-A7D0-04B4F023A19D}"/>
              </a:ext>
            </a:extLst>
          </p:cNvPr>
          <p:cNvSpPr/>
          <p:nvPr/>
        </p:nvSpPr>
        <p:spPr>
          <a:xfrm>
            <a:off x="7516970" y="4082605"/>
            <a:ext cx="2071350"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208</a:t>
            </a:r>
          </a:p>
        </p:txBody>
      </p:sp>
      <p:sp>
        <p:nvSpPr>
          <p:cNvPr id="14" name="Arrow: Pentagon 13">
            <a:extLst>
              <a:ext uri="{FF2B5EF4-FFF2-40B4-BE49-F238E27FC236}">
                <a16:creationId xmlns:a16="http://schemas.microsoft.com/office/drawing/2014/main" id="{A3A6E07E-8BED-427C-B5CC-560C43831459}"/>
              </a:ext>
            </a:extLst>
          </p:cNvPr>
          <p:cNvSpPr/>
          <p:nvPr/>
        </p:nvSpPr>
        <p:spPr>
          <a:xfrm flipH="1">
            <a:off x="1709168" y="458784"/>
            <a:ext cx="1275007" cy="1867435"/>
          </a:xfrm>
          <a:prstGeom prst="homePlat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Thang máy</a:t>
            </a:r>
          </a:p>
        </p:txBody>
      </p:sp>
      <p:sp>
        <p:nvSpPr>
          <p:cNvPr id="15" name="Oval 14">
            <a:extLst>
              <a:ext uri="{FF2B5EF4-FFF2-40B4-BE49-F238E27FC236}">
                <a16:creationId xmlns:a16="http://schemas.microsoft.com/office/drawing/2014/main" id="{7AE3E1C2-243E-40AA-9586-054E47554808}"/>
              </a:ext>
            </a:extLst>
          </p:cNvPr>
          <p:cNvSpPr/>
          <p:nvPr/>
        </p:nvSpPr>
        <p:spPr>
          <a:xfrm>
            <a:off x="25641" y="999585"/>
            <a:ext cx="1849120" cy="301365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Sảnh</a:t>
            </a:r>
          </a:p>
        </p:txBody>
      </p:sp>
      <p:sp>
        <p:nvSpPr>
          <p:cNvPr id="16" name="TextBox 15">
            <a:extLst>
              <a:ext uri="{FF2B5EF4-FFF2-40B4-BE49-F238E27FC236}">
                <a16:creationId xmlns:a16="http://schemas.microsoft.com/office/drawing/2014/main" id="{53C2D920-47D0-49C3-980C-76B68A46E435}"/>
              </a:ext>
            </a:extLst>
          </p:cNvPr>
          <p:cNvSpPr txBox="1"/>
          <p:nvPr/>
        </p:nvSpPr>
        <p:spPr>
          <a:xfrm>
            <a:off x="5785983" y="2996146"/>
            <a:ext cx="4004256" cy="369332"/>
          </a:xfrm>
          <a:prstGeom prst="rect">
            <a:avLst/>
          </a:prstGeom>
          <a:noFill/>
        </p:spPr>
        <p:txBody>
          <a:bodyPr wrap="square" rtlCol="0">
            <a:spAutoFit/>
          </a:bodyPr>
          <a:lstStyle/>
          <a:p>
            <a:r>
              <a:rPr lang="vi-VN">
                <a:solidFill>
                  <a:srgbClr val="00B0F0"/>
                </a:solidFill>
                <a:latin typeface="Times New Roman" panose="02020603050405020304" pitchFamily="18" charset="0"/>
                <a:cs typeface="Times New Roman" panose="02020603050405020304" pitchFamily="18" charset="0"/>
              </a:rPr>
              <a:t>Lối đi</a:t>
            </a:r>
          </a:p>
        </p:txBody>
      </p:sp>
      <p:sp>
        <p:nvSpPr>
          <p:cNvPr id="17" name="Flowchart: Terminator 16">
            <a:extLst>
              <a:ext uri="{FF2B5EF4-FFF2-40B4-BE49-F238E27FC236}">
                <a16:creationId xmlns:a16="http://schemas.microsoft.com/office/drawing/2014/main" id="{4A3F0CDD-ABCF-46AE-8E25-218483348B75}"/>
              </a:ext>
            </a:extLst>
          </p:cNvPr>
          <p:cNvSpPr/>
          <p:nvPr/>
        </p:nvSpPr>
        <p:spPr>
          <a:xfrm>
            <a:off x="3724678" y="3503957"/>
            <a:ext cx="2005884" cy="494934"/>
          </a:xfrm>
          <a:prstGeom prst="flowChartTerminator">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A3002RU_V2</a:t>
            </a:r>
          </a:p>
        </p:txBody>
      </p:sp>
      <p:sp>
        <p:nvSpPr>
          <p:cNvPr id="21" name="Flowchart: Terminator 20">
            <a:extLst>
              <a:ext uri="{FF2B5EF4-FFF2-40B4-BE49-F238E27FC236}">
                <a16:creationId xmlns:a16="http://schemas.microsoft.com/office/drawing/2014/main" id="{4F3677AC-1261-424A-9350-366E6EE57CB2}"/>
              </a:ext>
            </a:extLst>
          </p:cNvPr>
          <p:cNvSpPr/>
          <p:nvPr/>
        </p:nvSpPr>
        <p:spPr>
          <a:xfrm>
            <a:off x="8168424" y="3492809"/>
            <a:ext cx="2005884" cy="494934"/>
          </a:xfrm>
          <a:prstGeom prst="flowChartTerminator">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S808G</a:t>
            </a:r>
          </a:p>
        </p:txBody>
      </p:sp>
      <p:sp>
        <p:nvSpPr>
          <p:cNvPr id="22" name="Flowchart: Terminator 21">
            <a:extLst>
              <a:ext uri="{FF2B5EF4-FFF2-40B4-BE49-F238E27FC236}">
                <a16:creationId xmlns:a16="http://schemas.microsoft.com/office/drawing/2014/main" id="{48662B7F-D049-4EC1-937C-F8D4A079373A}"/>
              </a:ext>
            </a:extLst>
          </p:cNvPr>
          <p:cNvSpPr/>
          <p:nvPr/>
        </p:nvSpPr>
        <p:spPr>
          <a:xfrm>
            <a:off x="6892344" y="2386746"/>
            <a:ext cx="2005884" cy="494934"/>
          </a:xfrm>
          <a:prstGeom prst="flowChartTerminator">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S808G</a:t>
            </a:r>
          </a:p>
        </p:txBody>
      </p:sp>
      <p:cxnSp>
        <p:nvCxnSpPr>
          <p:cNvPr id="24" name="Straight Arrow Connector 23">
            <a:extLst>
              <a:ext uri="{FF2B5EF4-FFF2-40B4-BE49-F238E27FC236}">
                <a16:creationId xmlns:a16="http://schemas.microsoft.com/office/drawing/2014/main" id="{08368B08-95E8-4749-96A5-0EA687083616}"/>
              </a:ext>
            </a:extLst>
          </p:cNvPr>
          <p:cNvCxnSpPr/>
          <p:nvPr/>
        </p:nvCxnSpPr>
        <p:spPr>
          <a:xfrm>
            <a:off x="2492062" y="6439437"/>
            <a:ext cx="944021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6921E143-4B4F-48CC-9AD8-558F5FD0EC34}"/>
              </a:ext>
            </a:extLst>
          </p:cNvPr>
          <p:cNvSpPr txBox="1"/>
          <p:nvPr/>
        </p:nvSpPr>
        <p:spPr>
          <a:xfrm>
            <a:off x="6644426" y="6402878"/>
            <a:ext cx="595035" cy="369332"/>
          </a:xfrm>
          <a:prstGeom prst="rect">
            <a:avLst/>
          </a:prstGeom>
          <a:noFill/>
        </p:spPr>
        <p:txBody>
          <a:bodyPr wrap="none" rtlCol="0">
            <a:spAutoFit/>
          </a:bodyPr>
          <a:lstStyle/>
          <a:p>
            <a:r>
              <a:rPr lang="vi-VN">
                <a:solidFill>
                  <a:sysClr val="windowText" lastClr="000000"/>
                </a:solidFill>
                <a:latin typeface="Times New Roman" panose="02020603050405020304" pitchFamily="18" charset="0"/>
                <a:cs typeface="Times New Roman" panose="02020603050405020304" pitchFamily="18" charset="0"/>
              </a:rPr>
              <a:t>30m</a:t>
            </a:r>
          </a:p>
        </p:txBody>
      </p:sp>
      <p:cxnSp>
        <p:nvCxnSpPr>
          <p:cNvPr id="29" name="Connector: Elbow 28">
            <a:extLst>
              <a:ext uri="{FF2B5EF4-FFF2-40B4-BE49-F238E27FC236}">
                <a16:creationId xmlns:a16="http://schemas.microsoft.com/office/drawing/2014/main" id="{F13CB05D-66B3-4528-83FF-C5D698195F30}"/>
              </a:ext>
            </a:extLst>
          </p:cNvPr>
          <p:cNvCxnSpPr>
            <a:stCxn id="17" idx="0"/>
            <a:endCxn id="22" idx="1"/>
          </p:cNvCxnSpPr>
          <p:nvPr/>
        </p:nvCxnSpPr>
        <p:spPr>
          <a:xfrm rot="5400000" flipH="1" flipV="1">
            <a:off x="5375110" y="1986723"/>
            <a:ext cx="869744" cy="216472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E6CFD8A-BCB0-4266-BE42-BE207B571E15}"/>
              </a:ext>
            </a:extLst>
          </p:cNvPr>
          <p:cNvCxnSpPr>
            <a:stCxn id="17" idx="3"/>
            <a:endCxn id="21" idx="1"/>
          </p:cNvCxnSpPr>
          <p:nvPr/>
        </p:nvCxnSpPr>
        <p:spPr>
          <a:xfrm flipV="1">
            <a:off x="5730562" y="3740276"/>
            <a:ext cx="2437862" cy="11148"/>
          </a:xfrm>
          <a:prstGeom prst="line">
            <a:avLst/>
          </a:prstGeom>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BAC5036-8BFD-47FD-8A97-3BB0CB8C39FB}"/>
              </a:ext>
            </a:extLst>
          </p:cNvPr>
          <p:cNvSpPr/>
          <p:nvPr/>
        </p:nvSpPr>
        <p:spPr>
          <a:xfrm>
            <a:off x="3140688" y="490932"/>
            <a:ext cx="1275008"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Phòng kho</a:t>
            </a:r>
          </a:p>
        </p:txBody>
      </p:sp>
      <p:sp>
        <p:nvSpPr>
          <p:cNvPr id="3" name="Flowchart: Alternate Process 2">
            <a:extLst>
              <a:ext uri="{FF2B5EF4-FFF2-40B4-BE49-F238E27FC236}">
                <a16:creationId xmlns:a16="http://schemas.microsoft.com/office/drawing/2014/main" id="{08CD7BE5-6D35-44CA-914A-111CEA9E1A33}"/>
              </a:ext>
            </a:extLst>
          </p:cNvPr>
          <p:cNvSpPr/>
          <p:nvPr/>
        </p:nvSpPr>
        <p:spPr>
          <a:xfrm>
            <a:off x="4753863" y="671580"/>
            <a:ext cx="972355" cy="361845"/>
          </a:xfrm>
          <a:prstGeom prst="flowChartAlternate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A720R</a:t>
            </a:r>
          </a:p>
        </p:txBody>
      </p:sp>
      <p:sp>
        <p:nvSpPr>
          <p:cNvPr id="49" name="Flowchart: Alternate Process 48">
            <a:extLst>
              <a:ext uri="{FF2B5EF4-FFF2-40B4-BE49-F238E27FC236}">
                <a16:creationId xmlns:a16="http://schemas.microsoft.com/office/drawing/2014/main" id="{2EE33625-134F-410A-AB6A-210490AD8A92}"/>
              </a:ext>
            </a:extLst>
          </p:cNvPr>
          <p:cNvSpPr/>
          <p:nvPr/>
        </p:nvSpPr>
        <p:spPr>
          <a:xfrm>
            <a:off x="6857301" y="671580"/>
            <a:ext cx="972355" cy="361845"/>
          </a:xfrm>
          <a:prstGeom prst="flowChartAlternate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A720R</a:t>
            </a:r>
          </a:p>
        </p:txBody>
      </p:sp>
      <p:sp>
        <p:nvSpPr>
          <p:cNvPr id="51" name="Flowchart: Alternate Process 50">
            <a:extLst>
              <a:ext uri="{FF2B5EF4-FFF2-40B4-BE49-F238E27FC236}">
                <a16:creationId xmlns:a16="http://schemas.microsoft.com/office/drawing/2014/main" id="{5025F89F-7962-4008-BFF8-360DAA918B5D}"/>
              </a:ext>
            </a:extLst>
          </p:cNvPr>
          <p:cNvSpPr/>
          <p:nvPr/>
        </p:nvSpPr>
        <p:spPr>
          <a:xfrm>
            <a:off x="10293438" y="671580"/>
            <a:ext cx="972355" cy="361845"/>
          </a:xfrm>
          <a:prstGeom prst="flowChartAlternate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A720R</a:t>
            </a:r>
          </a:p>
        </p:txBody>
      </p:sp>
      <p:grpSp>
        <p:nvGrpSpPr>
          <p:cNvPr id="28" name="Group 27">
            <a:extLst>
              <a:ext uri="{FF2B5EF4-FFF2-40B4-BE49-F238E27FC236}">
                <a16:creationId xmlns:a16="http://schemas.microsoft.com/office/drawing/2014/main" id="{7F9E0A4A-FFF4-4C98-9326-3915A6001362}"/>
              </a:ext>
            </a:extLst>
          </p:cNvPr>
          <p:cNvGrpSpPr/>
          <p:nvPr/>
        </p:nvGrpSpPr>
        <p:grpSpPr>
          <a:xfrm>
            <a:off x="5638483" y="1031134"/>
            <a:ext cx="2256803" cy="1380185"/>
            <a:chOff x="5638483" y="1031134"/>
            <a:chExt cx="2256803" cy="1380185"/>
          </a:xfrm>
        </p:grpSpPr>
        <p:cxnSp>
          <p:nvCxnSpPr>
            <p:cNvPr id="11" name="Straight Connector 10">
              <a:extLst>
                <a:ext uri="{FF2B5EF4-FFF2-40B4-BE49-F238E27FC236}">
                  <a16:creationId xmlns:a16="http://schemas.microsoft.com/office/drawing/2014/main" id="{0CFC6A58-8752-4C89-B33D-C5DAEB39CA47}"/>
                </a:ext>
              </a:extLst>
            </p:cNvPr>
            <p:cNvCxnSpPr>
              <a:cxnSpLocks/>
              <a:stCxn id="22" idx="0"/>
            </p:cNvCxnSpPr>
            <p:nvPr/>
          </p:nvCxnSpPr>
          <p:spPr>
            <a:xfrm flipH="1">
              <a:off x="5638483" y="2386746"/>
              <a:ext cx="2256803" cy="64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9A799C9-3121-4CB1-9243-25BB7270405F}"/>
                </a:ext>
              </a:extLst>
            </p:cNvPr>
            <p:cNvCxnSpPr/>
            <p:nvPr/>
          </p:nvCxnSpPr>
          <p:spPr>
            <a:xfrm flipV="1">
              <a:off x="5638483" y="1031134"/>
              <a:ext cx="0" cy="1380185"/>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E311F2A1-F4F0-49F0-A89D-0FFC3A4F6039}"/>
              </a:ext>
            </a:extLst>
          </p:cNvPr>
          <p:cNvCxnSpPr>
            <a:cxnSpLocks/>
            <a:stCxn id="22" idx="0"/>
          </p:cNvCxnSpPr>
          <p:nvPr/>
        </p:nvCxnSpPr>
        <p:spPr>
          <a:xfrm flipH="1" flipV="1">
            <a:off x="7788111" y="1031134"/>
            <a:ext cx="107175" cy="13556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FE6BD93-2078-485E-901D-4E37A43D8EE9}"/>
              </a:ext>
            </a:extLst>
          </p:cNvPr>
          <p:cNvCxnSpPr>
            <a:stCxn id="22" idx="3"/>
            <a:endCxn id="51" idx="2"/>
          </p:cNvCxnSpPr>
          <p:nvPr/>
        </p:nvCxnSpPr>
        <p:spPr>
          <a:xfrm flipV="1">
            <a:off x="8898228" y="1033425"/>
            <a:ext cx="1881388" cy="160078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5" name="Flowchart: Alternate Process 64">
            <a:extLst>
              <a:ext uri="{FF2B5EF4-FFF2-40B4-BE49-F238E27FC236}">
                <a16:creationId xmlns:a16="http://schemas.microsoft.com/office/drawing/2014/main" id="{BB2F5EAB-1FA8-4B5A-9CE7-8DF0F3E96ED4}"/>
              </a:ext>
            </a:extLst>
          </p:cNvPr>
          <p:cNvSpPr/>
          <p:nvPr/>
        </p:nvSpPr>
        <p:spPr>
          <a:xfrm>
            <a:off x="10444765" y="4258482"/>
            <a:ext cx="972355" cy="361845"/>
          </a:xfrm>
          <a:prstGeom prst="flowChartAlternate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A720R</a:t>
            </a:r>
          </a:p>
        </p:txBody>
      </p:sp>
      <p:sp>
        <p:nvSpPr>
          <p:cNvPr id="66" name="Flowchart: Alternate Process 65">
            <a:extLst>
              <a:ext uri="{FF2B5EF4-FFF2-40B4-BE49-F238E27FC236}">
                <a16:creationId xmlns:a16="http://schemas.microsoft.com/office/drawing/2014/main" id="{859D85BC-22C2-45F1-ACE4-04E49796BC1F}"/>
              </a:ext>
            </a:extLst>
          </p:cNvPr>
          <p:cNvSpPr/>
          <p:nvPr/>
        </p:nvSpPr>
        <p:spPr>
          <a:xfrm>
            <a:off x="8066467" y="4242415"/>
            <a:ext cx="972355" cy="361845"/>
          </a:xfrm>
          <a:prstGeom prst="flowChartAlternate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A720R</a:t>
            </a:r>
          </a:p>
        </p:txBody>
      </p:sp>
      <p:sp>
        <p:nvSpPr>
          <p:cNvPr id="67" name="Flowchart: Alternate Process 66">
            <a:extLst>
              <a:ext uri="{FF2B5EF4-FFF2-40B4-BE49-F238E27FC236}">
                <a16:creationId xmlns:a16="http://schemas.microsoft.com/office/drawing/2014/main" id="{EA8B171E-E92C-4D17-AAC2-CE0928D94E4F}"/>
              </a:ext>
            </a:extLst>
          </p:cNvPr>
          <p:cNvSpPr/>
          <p:nvPr/>
        </p:nvSpPr>
        <p:spPr>
          <a:xfrm>
            <a:off x="5919989" y="4258481"/>
            <a:ext cx="972355" cy="361845"/>
          </a:xfrm>
          <a:prstGeom prst="flowChartAlternate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A720R</a:t>
            </a:r>
          </a:p>
        </p:txBody>
      </p:sp>
      <p:sp>
        <p:nvSpPr>
          <p:cNvPr id="68" name="Flowchart: Alternate Process 67">
            <a:extLst>
              <a:ext uri="{FF2B5EF4-FFF2-40B4-BE49-F238E27FC236}">
                <a16:creationId xmlns:a16="http://schemas.microsoft.com/office/drawing/2014/main" id="{EF3C4A65-641E-40AC-B093-30B344A9916C}"/>
              </a:ext>
            </a:extLst>
          </p:cNvPr>
          <p:cNvSpPr/>
          <p:nvPr/>
        </p:nvSpPr>
        <p:spPr>
          <a:xfrm>
            <a:off x="4262021" y="4283658"/>
            <a:ext cx="972355" cy="361845"/>
          </a:xfrm>
          <a:prstGeom prst="flowChartAlternate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A720R</a:t>
            </a:r>
          </a:p>
        </p:txBody>
      </p:sp>
      <p:sp>
        <p:nvSpPr>
          <p:cNvPr id="69" name="Flowchart: Alternate Process 68">
            <a:extLst>
              <a:ext uri="{FF2B5EF4-FFF2-40B4-BE49-F238E27FC236}">
                <a16:creationId xmlns:a16="http://schemas.microsoft.com/office/drawing/2014/main" id="{6FE6F8C8-75A5-48DC-A9A4-22F0A132BB2F}"/>
              </a:ext>
            </a:extLst>
          </p:cNvPr>
          <p:cNvSpPr/>
          <p:nvPr/>
        </p:nvSpPr>
        <p:spPr>
          <a:xfrm>
            <a:off x="2613139" y="4309345"/>
            <a:ext cx="972355" cy="361845"/>
          </a:xfrm>
          <a:prstGeom prst="flowChartAlternateProces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A720R</a:t>
            </a:r>
          </a:p>
        </p:txBody>
      </p:sp>
      <p:cxnSp>
        <p:nvCxnSpPr>
          <p:cNvPr id="73" name="Connector: Elbow 72">
            <a:extLst>
              <a:ext uri="{FF2B5EF4-FFF2-40B4-BE49-F238E27FC236}">
                <a16:creationId xmlns:a16="http://schemas.microsoft.com/office/drawing/2014/main" id="{2A80747B-9081-4000-855B-F02B0E0F88BB}"/>
              </a:ext>
            </a:extLst>
          </p:cNvPr>
          <p:cNvCxnSpPr>
            <a:stCxn id="17" idx="1"/>
            <a:endCxn id="69" idx="0"/>
          </p:cNvCxnSpPr>
          <p:nvPr/>
        </p:nvCxnSpPr>
        <p:spPr>
          <a:xfrm rot="10800000" flipV="1">
            <a:off x="3099318" y="3751423"/>
            <a:ext cx="625361" cy="55792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48FA982-31B4-4C00-A969-CDF05E65E5B7}"/>
              </a:ext>
            </a:extLst>
          </p:cNvPr>
          <p:cNvCxnSpPr>
            <a:stCxn id="17" idx="2"/>
            <a:endCxn id="68" idx="0"/>
          </p:cNvCxnSpPr>
          <p:nvPr/>
        </p:nvCxnSpPr>
        <p:spPr>
          <a:xfrm>
            <a:off x="4727620" y="3998891"/>
            <a:ext cx="20579" cy="284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ECF0F1D2-BFFD-4D1B-B9F7-D190077EA896}"/>
              </a:ext>
            </a:extLst>
          </p:cNvPr>
          <p:cNvCxnSpPr>
            <a:stCxn id="21" idx="3"/>
            <a:endCxn id="65" idx="0"/>
          </p:cNvCxnSpPr>
          <p:nvPr/>
        </p:nvCxnSpPr>
        <p:spPr>
          <a:xfrm>
            <a:off x="10174308" y="3740276"/>
            <a:ext cx="756635" cy="51820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C4D2CC27-F9CA-4F26-9680-0949DA1DD415}"/>
              </a:ext>
            </a:extLst>
          </p:cNvPr>
          <p:cNvCxnSpPr>
            <a:stCxn id="21" idx="2"/>
            <a:endCxn id="66" idx="3"/>
          </p:cNvCxnSpPr>
          <p:nvPr/>
        </p:nvCxnSpPr>
        <p:spPr>
          <a:xfrm rot="5400000">
            <a:off x="8887297" y="4139268"/>
            <a:ext cx="435595" cy="13254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063261B7-CB0F-4961-BEFD-ED9C09105297}"/>
              </a:ext>
            </a:extLst>
          </p:cNvPr>
          <p:cNvCxnSpPr>
            <a:endCxn id="67" idx="3"/>
          </p:cNvCxnSpPr>
          <p:nvPr/>
        </p:nvCxnSpPr>
        <p:spPr>
          <a:xfrm rot="10800000" flipV="1">
            <a:off x="6892345" y="3987742"/>
            <a:ext cx="1788017" cy="451662"/>
          </a:xfrm>
          <a:prstGeom prst="bentConnector3">
            <a:avLst/>
          </a:prstGeom>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8A222072-FEA9-4AD8-BC48-FC755AA53C43}"/>
              </a:ext>
            </a:extLst>
          </p:cNvPr>
          <p:cNvGrpSpPr/>
          <p:nvPr/>
        </p:nvGrpSpPr>
        <p:grpSpPr>
          <a:xfrm rot="10800000">
            <a:off x="2516721" y="3695673"/>
            <a:ext cx="1240477" cy="1585228"/>
            <a:chOff x="3768245" y="2720956"/>
            <a:chExt cx="1801969" cy="1901249"/>
          </a:xfrm>
        </p:grpSpPr>
        <p:sp>
          <p:nvSpPr>
            <p:cNvPr id="86" name="Arc 85">
              <a:extLst>
                <a:ext uri="{FF2B5EF4-FFF2-40B4-BE49-F238E27FC236}">
                  <a16:creationId xmlns:a16="http://schemas.microsoft.com/office/drawing/2014/main" id="{B3170848-3EB5-4D8D-A7AD-F2E2E6D3658E}"/>
                </a:ext>
              </a:extLst>
            </p:cNvPr>
            <p:cNvSpPr/>
            <p:nvPr/>
          </p:nvSpPr>
          <p:spPr>
            <a:xfrm>
              <a:off x="3972277" y="3063860"/>
              <a:ext cx="1563173" cy="1558345"/>
            </a:xfrm>
            <a:prstGeom prst="arc">
              <a:avLst>
                <a:gd name="adj1" fmla="val 13804882"/>
                <a:gd name="adj2" fmla="val 185297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87" name="Arc 86">
              <a:extLst>
                <a:ext uri="{FF2B5EF4-FFF2-40B4-BE49-F238E27FC236}">
                  <a16:creationId xmlns:a16="http://schemas.microsoft.com/office/drawing/2014/main" id="{7A06142A-26D2-4DFD-8D79-896CDB153415}"/>
                </a:ext>
              </a:extLst>
            </p:cNvPr>
            <p:cNvSpPr/>
            <p:nvPr/>
          </p:nvSpPr>
          <p:spPr>
            <a:xfrm rot="21172371">
              <a:off x="3768245" y="2720956"/>
              <a:ext cx="1801969" cy="1212691"/>
            </a:xfrm>
            <a:prstGeom prst="arc">
              <a:avLst>
                <a:gd name="adj1" fmla="val 12639878"/>
                <a:gd name="adj2" fmla="val 200463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grpSp>
        <p:nvGrpSpPr>
          <p:cNvPr id="89" name="Group 88">
            <a:extLst>
              <a:ext uri="{FF2B5EF4-FFF2-40B4-BE49-F238E27FC236}">
                <a16:creationId xmlns:a16="http://schemas.microsoft.com/office/drawing/2014/main" id="{378B3906-FAE9-4733-B130-1FAAADB8F559}"/>
              </a:ext>
            </a:extLst>
          </p:cNvPr>
          <p:cNvGrpSpPr/>
          <p:nvPr/>
        </p:nvGrpSpPr>
        <p:grpSpPr>
          <a:xfrm rot="10800000">
            <a:off x="4126371" y="3695673"/>
            <a:ext cx="1240477" cy="1585228"/>
            <a:chOff x="3768245" y="2720956"/>
            <a:chExt cx="1801969" cy="1901249"/>
          </a:xfrm>
        </p:grpSpPr>
        <p:sp>
          <p:nvSpPr>
            <p:cNvPr id="90" name="Arc 89">
              <a:extLst>
                <a:ext uri="{FF2B5EF4-FFF2-40B4-BE49-F238E27FC236}">
                  <a16:creationId xmlns:a16="http://schemas.microsoft.com/office/drawing/2014/main" id="{9F9EF52C-F030-4D61-9891-8D31D0B2AAAD}"/>
                </a:ext>
              </a:extLst>
            </p:cNvPr>
            <p:cNvSpPr/>
            <p:nvPr/>
          </p:nvSpPr>
          <p:spPr>
            <a:xfrm>
              <a:off x="3972277" y="3063860"/>
              <a:ext cx="1563173" cy="1558345"/>
            </a:xfrm>
            <a:prstGeom prst="arc">
              <a:avLst>
                <a:gd name="adj1" fmla="val 13804882"/>
                <a:gd name="adj2" fmla="val 185297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91" name="Arc 90">
              <a:extLst>
                <a:ext uri="{FF2B5EF4-FFF2-40B4-BE49-F238E27FC236}">
                  <a16:creationId xmlns:a16="http://schemas.microsoft.com/office/drawing/2014/main" id="{528993AC-1B5E-47A4-B8AA-ABAA759841BD}"/>
                </a:ext>
              </a:extLst>
            </p:cNvPr>
            <p:cNvSpPr/>
            <p:nvPr/>
          </p:nvSpPr>
          <p:spPr>
            <a:xfrm rot="21172371">
              <a:off x="3768245" y="2720956"/>
              <a:ext cx="1801969" cy="1212691"/>
            </a:xfrm>
            <a:prstGeom prst="arc">
              <a:avLst>
                <a:gd name="adj1" fmla="val 12639878"/>
                <a:gd name="adj2" fmla="val 200463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grpSp>
        <p:nvGrpSpPr>
          <p:cNvPr id="92" name="Group 91">
            <a:extLst>
              <a:ext uri="{FF2B5EF4-FFF2-40B4-BE49-F238E27FC236}">
                <a16:creationId xmlns:a16="http://schemas.microsoft.com/office/drawing/2014/main" id="{0B987CEE-6240-4A11-B044-876F02626B1B}"/>
              </a:ext>
            </a:extLst>
          </p:cNvPr>
          <p:cNvGrpSpPr/>
          <p:nvPr/>
        </p:nvGrpSpPr>
        <p:grpSpPr>
          <a:xfrm rot="10800000">
            <a:off x="5813741" y="3684398"/>
            <a:ext cx="1240477" cy="1585228"/>
            <a:chOff x="3768245" y="2720956"/>
            <a:chExt cx="1801969" cy="1901249"/>
          </a:xfrm>
        </p:grpSpPr>
        <p:sp>
          <p:nvSpPr>
            <p:cNvPr id="93" name="Arc 92">
              <a:extLst>
                <a:ext uri="{FF2B5EF4-FFF2-40B4-BE49-F238E27FC236}">
                  <a16:creationId xmlns:a16="http://schemas.microsoft.com/office/drawing/2014/main" id="{000EF925-772E-4ECD-A7EB-B9E2966CF99F}"/>
                </a:ext>
              </a:extLst>
            </p:cNvPr>
            <p:cNvSpPr/>
            <p:nvPr/>
          </p:nvSpPr>
          <p:spPr>
            <a:xfrm>
              <a:off x="3972277" y="3063860"/>
              <a:ext cx="1563173" cy="1558345"/>
            </a:xfrm>
            <a:prstGeom prst="arc">
              <a:avLst>
                <a:gd name="adj1" fmla="val 13804882"/>
                <a:gd name="adj2" fmla="val 185297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94" name="Arc 93">
              <a:extLst>
                <a:ext uri="{FF2B5EF4-FFF2-40B4-BE49-F238E27FC236}">
                  <a16:creationId xmlns:a16="http://schemas.microsoft.com/office/drawing/2014/main" id="{FCA1FDB0-D5A1-4392-B193-5C232CE8B2D7}"/>
                </a:ext>
              </a:extLst>
            </p:cNvPr>
            <p:cNvSpPr/>
            <p:nvPr/>
          </p:nvSpPr>
          <p:spPr>
            <a:xfrm rot="21172371">
              <a:off x="3768245" y="2720956"/>
              <a:ext cx="1801969" cy="1212691"/>
            </a:xfrm>
            <a:prstGeom prst="arc">
              <a:avLst>
                <a:gd name="adj1" fmla="val 12639878"/>
                <a:gd name="adj2" fmla="val 200463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grpSp>
        <p:nvGrpSpPr>
          <p:cNvPr id="95" name="Group 94">
            <a:extLst>
              <a:ext uri="{FF2B5EF4-FFF2-40B4-BE49-F238E27FC236}">
                <a16:creationId xmlns:a16="http://schemas.microsoft.com/office/drawing/2014/main" id="{16427172-71E7-4137-93EB-DE7D9AA971A1}"/>
              </a:ext>
            </a:extLst>
          </p:cNvPr>
          <p:cNvGrpSpPr/>
          <p:nvPr/>
        </p:nvGrpSpPr>
        <p:grpSpPr>
          <a:xfrm rot="10800000">
            <a:off x="7953546" y="3658352"/>
            <a:ext cx="1240477" cy="1585228"/>
            <a:chOff x="3768245" y="2720956"/>
            <a:chExt cx="1801969" cy="1901249"/>
          </a:xfrm>
        </p:grpSpPr>
        <p:sp>
          <p:nvSpPr>
            <p:cNvPr id="96" name="Arc 95">
              <a:extLst>
                <a:ext uri="{FF2B5EF4-FFF2-40B4-BE49-F238E27FC236}">
                  <a16:creationId xmlns:a16="http://schemas.microsoft.com/office/drawing/2014/main" id="{CA7E5812-8336-4B8E-A5E3-18722CBEE008}"/>
                </a:ext>
              </a:extLst>
            </p:cNvPr>
            <p:cNvSpPr/>
            <p:nvPr/>
          </p:nvSpPr>
          <p:spPr>
            <a:xfrm>
              <a:off x="3972277" y="3063860"/>
              <a:ext cx="1563173" cy="1558345"/>
            </a:xfrm>
            <a:prstGeom prst="arc">
              <a:avLst>
                <a:gd name="adj1" fmla="val 13804882"/>
                <a:gd name="adj2" fmla="val 185297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97" name="Arc 96">
              <a:extLst>
                <a:ext uri="{FF2B5EF4-FFF2-40B4-BE49-F238E27FC236}">
                  <a16:creationId xmlns:a16="http://schemas.microsoft.com/office/drawing/2014/main" id="{AABA5DBE-0484-4380-BD46-62CE30B38C2B}"/>
                </a:ext>
              </a:extLst>
            </p:cNvPr>
            <p:cNvSpPr/>
            <p:nvPr/>
          </p:nvSpPr>
          <p:spPr>
            <a:xfrm rot="21172371">
              <a:off x="3768245" y="2720956"/>
              <a:ext cx="1801969" cy="1212691"/>
            </a:xfrm>
            <a:prstGeom prst="arc">
              <a:avLst>
                <a:gd name="adj1" fmla="val 12639878"/>
                <a:gd name="adj2" fmla="val 200463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grpSp>
        <p:nvGrpSpPr>
          <p:cNvPr id="98" name="Group 97">
            <a:extLst>
              <a:ext uri="{FF2B5EF4-FFF2-40B4-BE49-F238E27FC236}">
                <a16:creationId xmlns:a16="http://schemas.microsoft.com/office/drawing/2014/main" id="{4D4C242A-8631-4FCC-BC0F-3570387D6391}"/>
              </a:ext>
            </a:extLst>
          </p:cNvPr>
          <p:cNvGrpSpPr/>
          <p:nvPr/>
        </p:nvGrpSpPr>
        <p:grpSpPr>
          <a:xfrm rot="10800000">
            <a:off x="10353727" y="3628362"/>
            <a:ext cx="1240477" cy="1585228"/>
            <a:chOff x="3768245" y="2720956"/>
            <a:chExt cx="1801969" cy="1901249"/>
          </a:xfrm>
        </p:grpSpPr>
        <p:sp>
          <p:nvSpPr>
            <p:cNvPr id="99" name="Arc 98">
              <a:extLst>
                <a:ext uri="{FF2B5EF4-FFF2-40B4-BE49-F238E27FC236}">
                  <a16:creationId xmlns:a16="http://schemas.microsoft.com/office/drawing/2014/main" id="{0C678CE3-CAF8-47EE-A34C-691BC9AF0D13}"/>
                </a:ext>
              </a:extLst>
            </p:cNvPr>
            <p:cNvSpPr/>
            <p:nvPr/>
          </p:nvSpPr>
          <p:spPr>
            <a:xfrm>
              <a:off x="3972277" y="3063860"/>
              <a:ext cx="1563173" cy="1558345"/>
            </a:xfrm>
            <a:prstGeom prst="arc">
              <a:avLst>
                <a:gd name="adj1" fmla="val 13804882"/>
                <a:gd name="adj2" fmla="val 185297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100" name="Arc 99">
              <a:extLst>
                <a:ext uri="{FF2B5EF4-FFF2-40B4-BE49-F238E27FC236}">
                  <a16:creationId xmlns:a16="http://schemas.microsoft.com/office/drawing/2014/main" id="{EEF3756C-BD52-4EC3-B0F5-E56E06D0EC35}"/>
                </a:ext>
              </a:extLst>
            </p:cNvPr>
            <p:cNvSpPr/>
            <p:nvPr/>
          </p:nvSpPr>
          <p:spPr>
            <a:xfrm rot="21172371">
              <a:off x="3768245" y="2720956"/>
              <a:ext cx="1801969" cy="1212691"/>
            </a:xfrm>
            <a:prstGeom prst="arc">
              <a:avLst>
                <a:gd name="adj1" fmla="val 12639878"/>
                <a:gd name="adj2" fmla="val 200463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grpSp>
        <p:nvGrpSpPr>
          <p:cNvPr id="102" name="Group 101">
            <a:extLst>
              <a:ext uri="{FF2B5EF4-FFF2-40B4-BE49-F238E27FC236}">
                <a16:creationId xmlns:a16="http://schemas.microsoft.com/office/drawing/2014/main" id="{49CA5677-E8C1-4B87-B591-9153E42228B9}"/>
              </a:ext>
            </a:extLst>
          </p:cNvPr>
          <p:cNvGrpSpPr/>
          <p:nvPr/>
        </p:nvGrpSpPr>
        <p:grpSpPr>
          <a:xfrm rot="10800000">
            <a:off x="4626024" y="128731"/>
            <a:ext cx="1240477" cy="1585228"/>
            <a:chOff x="3768245" y="2720956"/>
            <a:chExt cx="1801969" cy="1901249"/>
          </a:xfrm>
        </p:grpSpPr>
        <p:sp>
          <p:nvSpPr>
            <p:cNvPr id="103" name="Arc 102">
              <a:extLst>
                <a:ext uri="{FF2B5EF4-FFF2-40B4-BE49-F238E27FC236}">
                  <a16:creationId xmlns:a16="http://schemas.microsoft.com/office/drawing/2014/main" id="{4D39E39C-F6E4-4C4F-87F5-601EFD537294}"/>
                </a:ext>
              </a:extLst>
            </p:cNvPr>
            <p:cNvSpPr/>
            <p:nvPr/>
          </p:nvSpPr>
          <p:spPr>
            <a:xfrm>
              <a:off x="3972277" y="3063860"/>
              <a:ext cx="1563173" cy="1558345"/>
            </a:xfrm>
            <a:prstGeom prst="arc">
              <a:avLst>
                <a:gd name="adj1" fmla="val 13804882"/>
                <a:gd name="adj2" fmla="val 185297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104" name="Arc 103">
              <a:extLst>
                <a:ext uri="{FF2B5EF4-FFF2-40B4-BE49-F238E27FC236}">
                  <a16:creationId xmlns:a16="http://schemas.microsoft.com/office/drawing/2014/main" id="{9E2EFD41-5AB1-43B5-982F-C3F050E8DF4E}"/>
                </a:ext>
              </a:extLst>
            </p:cNvPr>
            <p:cNvSpPr/>
            <p:nvPr/>
          </p:nvSpPr>
          <p:spPr>
            <a:xfrm rot="21172371">
              <a:off x="3768245" y="2720956"/>
              <a:ext cx="1801969" cy="1212691"/>
            </a:xfrm>
            <a:prstGeom prst="arc">
              <a:avLst>
                <a:gd name="adj1" fmla="val 12639878"/>
                <a:gd name="adj2" fmla="val 200463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grpSp>
        <p:nvGrpSpPr>
          <p:cNvPr id="106" name="Group 105">
            <a:extLst>
              <a:ext uri="{FF2B5EF4-FFF2-40B4-BE49-F238E27FC236}">
                <a16:creationId xmlns:a16="http://schemas.microsoft.com/office/drawing/2014/main" id="{47BC0E42-9279-40A1-A7BE-1D10CA2971C2}"/>
              </a:ext>
            </a:extLst>
          </p:cNvPr>
          <p:cNvGrpSpPr/>
          <p:nvPr/>
        </p:nvGrpSpPr>
        <p:grpSpPr>
          <a:xfrm rot="10800000">
            <a:off x="6753094" y="37985"/>
            <a:ext cx="1240477" cy="1585228"/>
            <a:chOff x="3768245" y="2720956"/>
            <a:chExt cx="1801969" cy="1901249"/>
          </a:xfrm>
        </p:grpSpPr>
        <p:sp>
          <p:nvSpPr>
            <p:cNvPr id="107" name="Arc 106">
              <a:extLst>
                <a:ext uri="{FF2B5EF4-FFF2-40B4-BE49-F238E27FC236}">
                  <a16:creationId xmlns:a16="http://schemas.microsoft.com/office/drawing/2014/main" id="{E3803D5A-5DB3-4DE2-8B79-592612250FF3}"/>
                </a:ext>
              </a:extLst>
            </p:cNvPr>
            <p:cNvSpPr/>
            <p:nvPr/>
          </p:nvSpPr>
          <p:spPr>
            <a:xfrm>
              <a:off x="3972277" y="3063860"/>
              <a:ext cx="1563173" cy="1558345"/>
            </a:xfrm>
            <a:prstGeom prst="arc">
              <a:avLst>
                <a:gd name="adj1" fmla="val 13804882"/>
                <a:gd name="adj2" fmla="val 185297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108" name="Arc 107">
              <a:extLst>
                <a:ext uri="{FF2B5EF4-FFF2-40B4-BE49-F238E27FC236}">
                  <a16:creationId xmlns:a16="http://schemas.microsoft.com/office/drawing/2014/main" id="{35062FC1-4BB3-4F44-AEA0-0FF915A20487}"/>
                </a:ext>
              </a:extLst>
            </p:cNvPr>
            <p:cNvSpPr/>
            <p:nvPr/>
          </p:nvSpPr>
          <p:spPr>
            <a:xfrm rot="21172371">
              <a:off x="3768245" y="2720956"/>
              <a:ext cx="1801969" cy="1212691"/>
            </a:xfrm>
            <a:prstGeom prst="arc">
              <a:avLst>
                <a:gd name="adj1" fmla="val 12639878"/>
                <a:gd name="adj2" fmla="val 200463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grpSp>
        <p:nvGrpSpPr>
          <p:cNvPr id="109" name="Group 108">
            <a:extLst>
              <a:ext uri="{FF2B5EF4-FFF2-40B4-BE49-F238E27FC236}">
                <a16:creationId xmlns:a16="http://schemas.microsoft.com/office/drawing/2014/main" id="{0DE51C48-A7D2-42FC-9F2C-7588F34F4A7D}"/>
              </a:ext>
            </a:extLst>
          </p:cNvPr>
          <p:cNvGrpSpPr/>
          <p:nvPr/>
        </p:nvGrpSpPr>
        <p:grpSpPr>
          <a:xfrm rot="10800000">
            <a:off x="10176643" y="76969"/>
            <a:ext cx="1240477" cy="1585228"/>
            <a:chOff x="3768245" y="2720956"/>
            <a:chExt cx="1801969" cy="1901249"/>
          </a:xfrm>
        </p:grpSpPr>
        <p:sp>
          <p:nvSpPr>
            <p:cNvPr id="110" name="Arc 109">
              <a:extLst>
                <a:ext uri="{FF2B5EF4-FFF2-40B4-BE49-F238E27FC236}">
                  <a16:creationId xmlns:a16="http://schemas.microsoft.com/office/drawing/2014/main" id="{4B9E23DC-4F76-4BAD-8EE7-F18F916FE453}"/>
                </a:ext>
              </a:extLst>
            </p:cNvPr>
            <p:cNvSpPr/>
            <p:nvPr/>
          </p:nvSpPr>
          <p:spPr>
            <a:xfrm>
              <a:off x="3972277" y="3063860"/>
              <a:ext cx="1563173" cy="1558345"/>
            </a:xfrm>
            <a:prstGeom prst="arc">
              <a:avLst>
                <a:gd name="adj1" fmla="val 13804882"/>
                <a:gd name="adj2" fmla="val 185297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111" name="Arc 110">
              <a:extLst>
                <a:ext uri="{FF2B5EF4-FFF2-40B4-BE49-F238E27FC236}">
                  <a16:creationId xmlns:a16="http://schemas.microsoft.com/office/drawing/2014/main" id="{B4710DF7-233F-4B0E-9C2F-01F2BCDFC59D}"/>
                </a:ext>
              </a:extLst>
            </p:cNvPr>
            <p:cNvSpPr/>
            <p:nvPr/>
          </p:nvSpPr>
          <p:spPr>
            <a:xfrm rot="21172371">
              <a:off x="3768245" y="2720956"/>
              <a:ext cx="1801969" cy="1212691"/>
            </a:xfrm>
            <a:prstGeom prst="arc">
              <a:avLst>
                <a:gd name="adj1" fmla="val 12639878"/>
                <a:gd name="adj2" fmla="val 200463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sp>
        <p:nvSpPr>
          <p:cNvPr id="64" name="Slide Number Placeholder 4">
            <a:extLst>
              <a:ext uri="{FF2B5EF4-FFF2-40B4-BE49-F238E27FC236}">
                <a16:creationId xmlns:a16="http://schemas.microsoft.com/office/drawing/2014/main" id="{936AEB2A-BC1F-42E7-9214-90D05291C0EB}"/>
              </a:ext>
            </a:extLst>
          </p:cNvPr>
          <p:cNvSpPr txBox="1">
            <a:spLocks noGrp="1" noRot="1" noMove="1" noResize="1" noEditPoints="1" noAdjustHandles="1" noChangeArrowheads="1" noChangeShapeType="1"/>
          </p:cNvSpPr>
          <p:nvPr/>
        </p:nvSpPr>
        <p:spPr>
          <a:xfrm>
            <a:off x="8077200" y="647639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ysClr val="windowText" lastClr="000000"/>
                </a:solidFill>
                <a:latin typeface="Times New Roman" panose="02020603050405020304" pitchFamily="18" charset="0"/>
                <a:cs typeface="Times New Roman" panose="02020603050405020304" pitchFamily="18" charset="0"/>
              </a:rPr>
              <a:pPr/>
              <a:t>10</a:t>
            </a:fld>
            <a:endParaRPr lang="en-US"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746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0177A7-740C-43C7-8F2D-BD7067F12C9C}"/>
              </a:ext>
              <a:ext uri="{C183D7F6-B498-43B3-948B-1728B52AA6E4}">
                <adec:decorative xmlns=""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4194895" cy="6857999"/>
          </a:xfrm>
          <a:prstGeom prst="rect">
            <a:avLst/>
          </a:prstGeom>
          <a:no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5770180" y="378372"/>
            <a:ext cx="5770179" cy="1229709"/>
          </a:xfrm>
        </p:spPr>
        <p:txBody>
          <a:bodyPr>
            <a:normAutofit/>
          </a:bodyPr>
          <a:lstStyle/>
          <a:p>
            <a:pPr algn="ctr"/>
            <a:r>
              <a:rPr lang="vi-VN" sz="3600">
                <a:latin typeface="Times New Roman" panose="02020603050405020304" pitchFamily="18" charset="0"/>
                <a:cs typeface="Times New Roman" panose="02020603050405020304" pitchFamily="18" charset="0"/>
              </a:rPr>
              <a:t>Bảng dự toán</a:t>
            </a:r>
          </a:p>
        </p:txBody>
      </p:sp>
      <p:pic>
        <p:nvPicPr>
          <p:cNvPr id="4" name="Picture 3">
            <a:extLst>
              <a:ext uri="{FF2B5EF4-FFF2-40B4-BE49-F238E27FC236}">
                <a16:creationId xmlns:a16="http://schemas.microsoft.com/office/drawing/2014/main" id="{250B5A80-819F-4902-A548-26A6DA9E97DA}"/>
              </a:ext>
            </a:extLst>
          </p:cNvPr>
          <p:cNvPicPr>
            <a:picLocks noChangeAspect="1"/>
          </p:cNvPicPr>
          <p:nvPr/>
        </p:nvPicPr>
        <p:blipFill>
          <a:blip r:embed="rId2"/>
          <a:stretch>
            <a:fillRect/>
          </a:stretch>
        </p:blipFill>
        <p:spPr>
          <a:xfrm>
            <a:off x="489777" y="1547549"/>
            <a:ext cx="11212445" cy="5310450"/>
          </a:xfrm>
          <a:prstGeom prst="rect">
            <a:avLst/>
          </a:prstGeom>
        </p:spPr>
      </p:pic>
      <p:grpSp>
        <p:nvGrpSpPr>
          <p:cNvPr id="11" name="Group 10">
            <a:extLst>
              <a:ext uri="{FF2B5EF4-FFF2-40B4-BE49-F238E27FC236}">
                <a16:creationId xmlns:a16="http://schemas.microsoft.com/office/drawing/2014/main" id="{38AA36EA-A63A-48E5-91F8-F5B97B6F8596}"/>
              </a:ext>
            </a:extLst>
          </p:cNvPr>
          <p:cNvGrpSpPr/>
          <p:nvPr/>
        </p:nvGrpSpPr>
        <p:grpSpPr>
          <a:xfrm>
            <a:off x="1212490" y="1547549"/>
            <a:ext cx="9767018" cy="5310450"/>
            <a:chOff x="1212490" y="1547549"/>
            <a:chExt cx="9767018" cy="5310450"/>
          </a:xfrm>
        </p:grpSpPr>
        <p:pic>
          <p:nvPicPr>
            <p:cNvPr id="6" name="Picture 5">
              <a:extLst>
                <a:ext uri="{FF2B5EF4-FFF2-40B4-BE49-F238E27FC236}">
                  <a16:creationId xmlns:a16="http://schemas.microsoft.com/office/drawing/2014/main" id="{1F717619-B2B6-4064-B744-413A44A82701}"/>
                </a:ext>
              </a:extLst>
            </p:cNvPr>
            <p:cNvPicPr>
              <a:picLocks noChangeAspect="1"/>
            </p:cNvPicPr>
            <p:nvPr/>
          </p:nvPicPr>
          <p:blipFill>
            <a:blip r:embed="rId3"/>
            <a:srcRect/>
            <a:stretch/>
          </p:blipFill>
          <p:spPr>
            <a:xfrm>
              <a:off x="1212490" y="1547549"/>
              <a:ext cx="9767018" cy="5310450"/>
            </a:xfrm>
            <a:prstGeom prst="rect">
              <a:avLst/>
            </a:prstGeom>
          </p:spPr>
        </p:pic>
        <p:pic>
          <p:nvPicPr>
            <p:cNvPr id="7" name="Picture 6">
              <a:extLst>
                <a:ext uri="{FF2B5EF4-FFF2-40B4-BE49-F238E27FC236}">
                  <a16:creationId xmlns:a16="http://schemas.microsoft.com/office/drawing/2014/main" id="{DC43FB39-B932-4994-AD24-1A3901A92A61}"/>
                </a:ext>
              </a:extLst>
            </p:cNvPr>
            <p:cNvPicPr>
              <a:picLocks noChangeAspect="1"/>
            </p:cNvPicPr>
            <p:nvPr/>
          </p:nvPicPr>
          <p:blipFill>
            <a:blip r:embed="rId4"/>
            <a:stretch>
              <a:fillRect/>
            </a:stretch>
          </p:blipFill>
          <p:spPr>
            <a:xfrm>
              <a:off x="4684672" y="4499148"/>
              <a:ext cx="2426533" cy="1980480"/>
            </a:xfrm>
            <a:prstGeom prst="rect">
              <a:avLst/>
            </a:prstGeom>
          </p:spPr>
        </p:pic>
        <p:sp>
          <p:nvSpPr>
            <p:cNvPr id="8" name="Speech Bubble: Rectangle with Corners Rounded 7">
              <a:extLst>
                <a:ext uri="{FF2B5EF4-FFF2-40B4-BE49-F238E27FC236}">
                  <a16:creationId xmlns:a16="http://schemas.microsoft.com/office/drawing/2014/main" id="{4F5DA42E-8E9F-4AEC-ACB7-EF7F3FF5617E}"/>
                </a:ext>
              </a:extLst>
            </p:cNvPr>
            <p:cNvSpPr/>
            <p:nvPr/>
          </p:nvSpPr>
          <p:spPr>
            <a:xfrm>
              <a:off x="4684672" y="4499148"/>
              <a:ext cx="2426533" cy="2158326"/>
            </a:xfrm>
            <a:prstGeom prst="wedgeRoundRectCallout">
              <a:avLst>
                <a:gd name="adj1" fmla="val 148890"/>
                <a:gd name="adj2" fmla="val 45397"/>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2190408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nodeType="clickEffect">
                                  <p:stCondLst>
                                    <p:cond delay="0"/>
                                  </p:stCondLst>
                                  <p:childTnLst>
                                    <p:animEffect transition="out" filter="wipe(righ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22" presetClass="entr" presetSubtype="2"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0177A7-740C-43C7-8F2D-BD7067F12C9C}"/>
              </a:ext>
              <a:ext uri="{C183D7F6-B498-43B3-948B-1728B52AA6E4}">
                <adec:decorative xmlns=""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4194895" cy="6857999"/>
          </a:xfrm>
          <a:prstGeom prst="rect">
            <a:avLst/>
          </a:prstGeom>
          <a:no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0" y="751114"/>
            <a:ext cx="4076700" cy="6106885"/>
          </a:xfrm>
        </p:spPr>
        <p:txBody>
          <a:bodyPr>
            <a:normAutofit/>
          </a:bodyPr>
          <a:lstStyle/>
          <a:p>
            <a:pPr algn="ctr"/>
            <a:r>
              <a:rPr lang="vi-VN" sz="3600">
                <a:latin typeface="Times New Roman" panose="02020603050405020304" pitchFamily="18" charset="0"/>
                <a:cs typeface="Times New Roman" panose="02020603050405020304" pitchFamily="18" charset="0"/>
              </a:rPr>
              <a:t>Triển khai</a:t>
            </a:r>
            <a:br>
              <a:rPr lang="vi-VN" sz="3600">
                <a:latin typeface="Times New Roman" panose="02020603050405020304" pitchFamily="18" charset="0"/>
                <a:cs typeface="Times New Roman" panose="02020603050405020304" pitchFamily="18" charset="0"/>
              </a:rPr>
            </a:br>
            <a:r>
              <a:rPr lang="vi-VN" sz="3600">
                <a:latin typeface="Times New Roman" panose="02020603050405020304" pitchFamily="18" charset="0"/>
                <a:cs typeface="Times New Roman" panose="02020603050405020304" pitchFamily="18" charset="0"/>
              </a:rPr>
              <a:t>thi công</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230187" y="2494238"/>
            <a:ext cx="7454077" cy="3472166"/>
          </a:xfrm>
        </p:spPr>
        <p:txBody>
          <a:bodyPr>
            <a:normAutofit/>
          </a:bodyPr>
          <a:lstStyle/>
          <a:p>
            <a:pPr algn="just">
              <a:lnSpc>
                <a:spcPct val="100000"/>
              </a:lnSpc>
            </a:pPr>
            <a:r>
              <a:rPr lang="vi-VN" sz="2000">
                <a:latin typeface="Times New Roman" panose="02020603050405020304" pitchFamily="18" charset="0"/>
                <a:cs typeface="Times New Roman" panose="02020603050405020304" pitchFamily="18" charset="0"/>
              </a:rPr>
              <a:t>Bước đầu kéo dây và cung cấp Access Point cho các phòng đảm bảo sự “liên tục” của dịch vụ.</a:t>
            </a:r>
          </a:p>
          <a:p>
            <a:pPr algn="just">
              <a:lnSpc>
                <a:spcPct val="100000"/>
              </a:lnSpc>
            </a:pPr>
            <a:r>
              <a:rPr lang="vi-VN" sz="2000">
                <a:latin typeface="Times New Roman" panose="02020603050405020304" pitchFamily="18" charset="0"/>
                <a:cs typeface="Times New Roman" panose="02020603050405020304" pitchFamily="18" charset="0"/>
              </a:rPr>
              <a:t>Bước tiếp theo, đóng nẹp lại các đường cable đã thi công trước đó nhằm mục đích mỹ quan.</a:t>
            </a:r>
          </a:p>
          <a:p>
            <a:pPr algn="just">
              <a:lnSpc>
                <a:spcPct val="100000"/>
              </a:lnSpc>
            </a:pPr>
            <a:r>
              <a:rPr lang="vi-VN" sz="2000">
                <a:latin typeface="Times New Roman" panose="02020603050405020304" pitchFamily="18" charset="0"/>
                <a:cs typeface="Times New Roman" panose="02020603050405020304" pitchFamily="18" charset="0"/>
              </a:rPr>
              <a:t>Vấn đề phát sinh: phía Nhà khách không hài lòng về vị trí nẹp đã thi công, buộc phải thi công lại, tốn thêm chi phí, sức lực và thời gian của dự án.</a:t>
            </a:r>
          </a:p>
          <a:p>
            <a:pPr marL="0" indent="0" algn="just">
              <a:lnSpc>
                <a:spcPct val="100000"/>
              </a:lnSpc>
              <a:buNone/>
            </a:pPr>
            <a:endParaRPr lang="vi-VN" sz="2000">
              <a:latin typeface="Times New Roman" panose="02020603050405020304" pitchFamily="18" charset="0"/>
              <a:cs typeface="Times New Roman" panose="02020603050405020304" pitchFamily="18" charset="0"/>
            </a:endParaRPr>
          </a:p>
        </p:txBody>
      </p:sp>
      <p:sp>
        <p:nvSpPr>
          <p:cNvPr id="6" name="Slide Number Placeholder 4">
            <a:extLst>
              <a:ext uri="{FF2B5EF4-FFF2-40B4-BE49-F238E27FC236}">
                <a16:creationId xmlns:a16="http://schemas.microsoft.com/office/drawing/2014/main" id="{C3446CE5-8441-4307-9069-8B839F061698}"/>
              </a:ext>
            </a:extLst>
          </p:cNvPr>
          <p:cNvSpPr txBox="1">
            <a:spLocks noGrp="1" noRot="1" noMove="1" noResize="1" noEditPoints="1" noAdjustHandles="1" noChangeArrowheads="1" noChangeShapeType="1"/>
          </p:cNvSpPr>
          <p:nvPr/>
        </p:nvSpPr>
        <p:spPr>
          <a:xfrm>
            <a:off x="8077200" y="647639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ysClr val="windowText" lastClr="000000"/>
                </a:solidFill>
                <a:latin typeface="Times New Roman" panose="02020603050405020304" pitchFamily="18" charset="0"/>
                <a:cs typeface="Times New Roman" panose="02020603050405020304" pitchFamily="18" charset="0"/>
              </a:rPr>
              <a:pPr/>
              <a:t>12</a:t>
            </a:fld>
            <a:endParaRPr lang="en-US"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1716720"/>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Ref idx="1003">
        <a:schemeClr val="bg1"/>
      </p:bgRef>
    </p:bg>
    <p:spTree>
      <p:nvGrpSpPr>
        <p:cNvPr id="1" name=""/>
        <p:cNvGrpSpPr/>
        <p:nvPr/>
      </p:nvGrpSpPr>
      <p:grpSpPr>
        <a:xfrm>
          <a:off x="0" y="0"/>
          <a:ext cx="0" cy="0"/>
          <a:chOff x="0" y="0"/>
          <a:chExt cx="0" cy="0"/>
        </a:xfrm>
      </p:grpSpPr>
      <p:pic>
        <p:nvPicPr>
          <p:cNvPr id="9" name="Picture 8" descr="A group of people painting&#10;&#10;Description automatically generated with medium confidence">
            <a:extLst>
              <a:ext uri="{FF2B5EF4-FFF2-40B4-BE49-F238E27FC236}">
                <a16:creationId xmlns:a16="http://schemas.microsoft.com/office/drawing/2014/main" id="{49CD87B4-E2B6-433C-845D-B55AA62EF04A}"/>
              </a:ext>
            </a:extLst>
          </p:cNvPr>
          <p:cNvPicPr>
            <a:picLocks noChangeAspect="1"/>
          </p:cNvPicPr>
          <p:nvPr/>
        </p:nvPicPr>
        <p:blipFill>
          <a:blip r:embed="rId2"/>
          <a:stretch>
            <a:fillRect/>
          </a:stretch>
        </p:blipFill>
        <p:spPr>
          <a:xfrm>
            <a:off x="571500" y="0"/>
            <a:ext cx="5143500" cy="6858000"/>
          </a:xfrm>
          <a:prstGeom prst="rect">
            <a:avLst/>
          </a:prstGeom>
        </p:spPr>
      </p:pic>
      <p:pic>
        <p:nvPicPr>
          <p:cNvPr id="12" name="Picture 11" descr="A group of people sitting on the floor&#10;&#10;Description automatically generated with low confidence">
            <a:extLst>
              <a:ext uri="{FF2B5EF4-FFF2-40B4-BE49-F238E27FC236}">
                <a16:creationId xmlns:a16="http://schemas.microsoft.com/office/drawing/2014/main" id="{709E5250-35AB-4405-8B7F-1D089DD5E6D1}"/>
              </a:ext>
            </a:extLst>
          </p:cNvPr>
          <p:cNvPicPr>
            <a:picLocks noChangeAspect="1"/>
          </p:cNvPicPr>
          <p:nvPr/>
        </p:nvPicPr>
        <p:blipFill>
          <a:blip r:embed="rId3"/>
          <a:stretch>
            <a:fillRect/>
          </a:stretch>
        </p:blipFill>
        <p:spPr>
          <a:xfrm>
            <a:off x="1683589" y="0"/>
            <a:ext cx="9144000" cy="6858000"/>
          </a:xfrm>
          <a:prstGeom prst="rect">
            <a:avLst/>
          </a:prstGeom>
        </p:spPr>
      </p:pic>
      <p:pic>
        <p:nvPicPr>
          <p:cNvPr id="14" name="Picture 13" descr="A picture containing wall, indoor, floor&#10;&#10;Description automatically generated">
            <a:extLst>
              <a:ext uri="{FF2B5EF4-FFF2-40B4-BE49-F238E27FC236}">
                <a16:creationId xmlns:a16="http://schemas.microsoft.com/office/drawing/2014/main" id="{EC6EB63D-D29A-402E-B4C0-9F8C30147D80}"/>
              </a:ext>
            </a:extLst>
          </p:cNvPr>
          <p:cNvPicPr>
            <a:picLocks noChangeAspect="1"/>
          </p:cNvPicPr>
          <p:nvPr/>
        </p:nvPicPr>
        <p:blipFill>
          <a:blip r:embed="rId4"/>
          <a:stretch>
            <a:fillRect/>
          </a:stretch>
        </p:blipFill>
        <p:spPr>
          <a:xfrm>
            <a:off x="6477002" y="0"/>
            <a:ext cx="5143500" cy="6858000"/>
          </a:xfrm>
          <a:prstGeom prst="rect">
            <a:avLst/>
          </a:prstGeom>
        </p:spPr>
      </p:pic>
      <p:sp>
        <p:nvSpPr>
          <p:cNvPr id="2" name="Slide Number Placeholder 1">
            <a:extLst>
              <a:ext uri="{FF2B5EF4-FFF2-40B4-BE49-F238E27FC236}">
                <a16:creationId xmlns:a16="http://schemas.microsoft.com/office/drawing/2014/main" id="{EA603348-A0BA-45AC-B2AA-781E307AC12F}"/>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27589906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1+#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xit" presetSubtype="8" fill="hold" nodeType="clickEffect">
                                  <p:stCondLst>
                                    <p:cond delay="0"/>
                                  </p:stCondLst>
                                  <p:childTnLst>
                                    <p:anim calcmode="lin" valueType="num">
                                      <p:cBhvr additive="base">
                                        <p:cTn id="17" dur="500"/>
                                        <p:tgtEl>
                                          <p:spTgt spid="9"/>
                                        </p:tgtEl>
                                        <p:attrNameLst>
                                          <p:attrName>ppt_x</p:attrName>
                                        </p:attrNameLst>
                                      </p:cBhvr>
                                      <p:tavLst>
                                        <p:tav tm="0">
                                          <p:val>
                                            <p:strVal val="ppt_x"/>
                                          </p:val>
                                        </p:tav>
                                        <p:tav tm="100000">
                                          <p:val>
                                            <p:strVal val="0-ppt_w/2"/>
                                          </p:val>
                                        </p:tav>
                                      </p:tavLst>
                                    </p:anim>
                                    <p:anim calcmode="lin" valueType="num">
                                      <p:cBhvr additive="base">
                                        <p:cTn id="18" dur="500"/>
                                        <p:tgtEl>
                                          <p:spTgt spid="9"/>
                                        </p:tgtEl>
                                        <p:attrNameLst>
                                          <p:attrName>ppt_y</p:attrName>
                                        </p:attrNameLst>
                                      </p:cBhvr>
                                      <p:tavLst>
                                        <p:tav tm="0">
                                          <p:val>
                                            <p:strVal val="ppt_y"/>
                                          </p:val>
                                        </p:tav>
                                        <p:tav tm="100000">
                                          <p:val>
                                            <p:strVal val="ppt_y"/>
                                          </p:val>
                                        </p:tav>
                                      </p:tavLst>
                                    </p:anim>
                                    <p:set>
                                      <p:cBhvr>
                                        <p:cTn id="19" dur="1" fill="hold">
                                          <p:stCondLst>
                                            <p:cond delay="499"/>
                                          </p:stCondLst>
                                        </p:cTn>
                                        <p:tgtEl>
                                          <p:spTgt spid="9"/>
                                        </p:tgtEl>
                                        <p:attrNameLst>
                                          <p:attrName>style.visibility</p:attrName>
                                        </p:attrNameLst>
                                      </p:cBhvr>
                                      <p:to>
                                        <p:strVal val="hidden"/>
                                      </p:to>
                                    </p:set>
                                  </p:childTnLst>
                                </p:cTn>
                              </p:par>
                              <p:par>
                                <p:cTn id="20" presetID="2" presetClass="exit" presetSubtype="8" fill="hold" nodeType="withEffect">
                                  <p:stCondLst>
                                    <p:cond delay="0"/>
                                  </p:stCondLst>
                                  <p:childTnLst>
                                    <p:anim calcmode="lin" valueType="num">
                                      <p:cBhvr additive="base">
                                        <p:cTn id="21" dur="500"/>
                                        <p:tgtEl>
                                          <p:spTgt spid="14"/>
                                        </p:tgtEl>
                                        <p:attrNameLst>
                                          <p:attrName>ppt_x</p:attrName>
                                        </p:attrNameLst>
                                      </p:cBhvr>
                                      <p:tavLst>
                                        <p:tav tm="0">
                                          <p:val>
                                            <p:strVal val="ppt_x"/>
                                          </p:val>
                                        </p:tav>
                                        <p:tav tm="100000">
                                          <p:val>
                                            <p:strVal val="0-ppt_w/2"/>
                                          </p:val>
                                        </p:tav>
                                      </p:tavLst>
                                    </p:anim>
                                    <p:anim calcmode="lin" valueType="num">
                                      <p:cBhvr additive="base">
                                        <p:cTn id="22" dur="500"/>
                                        <p:tgtEl>
                                          <p:spTgt spid="14"/>
                                        </p:tgtEl>
                                        <p:attrNameLst>
                                          <p:attrName>ppt_y</p:attrName>
                                        </p:attrNameLst>
                                      </p:cBhvr>
                                      <p:tavLst>
                                        <p:tav tm="0">
                                          <p:val>
                                            <p:strVal val="ppt_y"/>
                                          </p:val>
                                        </p:tav>
                                        <p:tav tm="100000">
                                          <p:val>
                                            <p:strVal val="ppt_y"/>
                                          </p:val>
                                        </p:tav>
                                      </p:tavLst>
                                    </p:anim>
                                    <p:set>
                                      <p:cBhvr>
                                        <p:cTn id="23" dur="1" fill="hold">
                                          <p:stCondLst>
                                            <p:cond delay="499"/>
                                          </p:stCondLst>
                                        </p:cTn>
                                        <p:tgtEl>
                                          <p:spTgt spid="14"/>
                                        </p:tgtEl>
                                        <p:attrNameLst>
                                          <p:attrName>style.visibility</p:attrName>
                                        </p:attrNameLst>
                                      </p:cBhvr>
                                      <p:to>
                                        <p:strVal val="hidden"/>
                                      </p:to>
                                    </p:set>
                                  </p:childTnLst>
                                </p:cTn>
                              </p:par>
                              <p:par>
                                <p:cTn id="24" presetID="2" presetClass="entr" presetSubtype="2"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1+#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0177A7-740C-43C7-8F2D-BD7067F12C9C}"/>
              </a:ext>
              <a:ext uri="{C183D7F6-B498-43B3-948B-1728B52AA6E4}">
                <adec:decorative xmlns=""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4194895" cy="6857999"/>
          </a:xfrm>
          <a:prstGeom prst="rect">
            <a:avLst/>
          </a:prstGeom>
          <a:no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0" y="751114"/>
            <a:ext cx="4076700" cy="6106885"/>
          </a:xfrm>
        </p:spPr>
        <p:txBody>
          <a:bodyPr>
            <a:normAutofit/>
          </a:bodyPr>
          <a:lstStyle/>
          <a:p>
            <a:pPr algn="ctr"/>
            <a:r>
              <a:rPr lang="vi-VN" sz="3600">
                <a:latin typeface="Times New Roman" panose="02020603050405020304" pitchFamily="18" charset="0"/>
                <a:cs typeface="Times New Roman" panose="02020603050405020304" pitchFamily="18" charset="0"/>
              </a:rPr>
              <a:t>Các vấn đề phát sinh và cách khắc phục</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076700" y="909278"/>
            <a:ext cx="7454077" cy="5796322"/>
          </a:xfrm>
        </p:spPr>
        <p:txBody>
          <a:bodyPr>
            <a:normAutofit/>
          </a:bodyPr>
          <a:lstStyle/>
          <a:p>
            <a:pPr algn="just">
              <a:lnSpc>
                <a:spcPct val="100000"/>
              </a:lnSpc>
            </a:pPr>
            <a:r>
              <a:rPr lang="vi-VN" sz="2000">
                <a:latin typeface="Times New Roman" panose="02020603050405020304" pitchFamily="18" charset="0"/>
                <a:cs typeface="Times New Roman" panose="02020603050405020304" pitchFamily="18" charset="0"/>
              </a:rPr>
              <a:t>Mỹ quan: phía Nhà khách không hài lòng về vị trí nẹp đã thi công, buộc phải thi công lại, tốn thêm chi phí, sức lực và thời gian của dự án.</a:t>
            </a:r>
          </a:p>
          <a:p>
            <a:pPr algn="just">
              <a:lnSpc>
                <a:spcPct val="100000"/>
              </a:lnSpc>
            </a:pPr>
            <a:r>
              <a:rPr lang="vi-VN" sz="2000">
                <a:latin typeface="Times New Roman" panose="02020603050405020304" pitchFamily="18" charset="0"/>
                <a:cs typeface="Times New Roman" panose="02020603050405020304" pitchFamily="18" charset="0"/>
              </a:rPr>
              <a:t>Vấn đề nguồn điện: các phích cắm khá lỏng lẻo </a:t>
            </a:r>
            <a:r>
              <a:rPr lang="vi-VN" sz="2000">
                <a:latin typeface="Times New Roman" panose="02020603050405020304" pitchFamily="18" charset="0"/>
                <a:cs typeface="Times New Roman" panose="02020603050405020304" pitchFamily="18" charset="0"/>
                <a:sym typeface="Wingdings" panose="05000000000000000000" pitchFamily="2" charset="2"/>
              </a:rPr>
              <a:t> đã gia cố lại bằng dây rút.</a:t>
            </a:r>
            <a:endParaRPr lang="vi-VN" sz="2000">
              <a:latin typeface="Times New Roman" panose="02020603050405020304" pitchFamily="18" charset="0"/>
              <a:cs typeface="Times New Roman" panose="02020603050405020304" pitchFamily="18" charset="0"/>
            </a:endParaRPr>
          </a:p>
          <a:p>
            <a:pPr algn="just">
              <a:lnSpc>
                <a:spcPct val="100000"/>
              </a:lnSpc>
            </a:pPr>
            <a:r>
              <a:rPr lang="vi-VN" sz="2000">
                <a:latin typeface="Times New Roman" panose="02020603050405020304" pitchFamily="18" charset="0"/>
                <a:cs typeface="Times New Roman" panose="02020603050405020304" pitchFamily="18" charset="0"/>
              </a:rPr>
              <a:t>Thiết bị: Router chính của hệ thống đang sử dụng bị quá tải</a:t>
            </a:r>
          </a:p>
          <a:p>
            <a:pPr marL="0" indent="0" algn="just">
              <a:lnSpc>
                <a:spcPct val="100000"/>
              </a:lnSpc>
              <a:buNone/>
            </a:pPr>
            <a:r>
              <a:rPr lang="vi-VN" sz="2000">
                <a:latin typeface="Times New Roman" panose="02020603050405020304" pitchFamily="18" charset="0"/>
                <a:cs typeface="Times New Roman" panose="02020603050405020304" pitchFamily="18" charset="0"/>
              </a:rPr>
              <a:t>	- Do trước đây hệ thống cũ không có nhiều end user sử dụng nên không phát hiện được vấn đề.</a:t>
            </a:r>
          </a:p>
          <a:p>
            <a:pPr algn="just">
              <a:lnSpc>
                <a:spcPct val="100000"/>
              </a:lnSpc>
              <a:buFont typeface="Wingdings" panose="05000000000000000000" pitchFamily="2" charset="2"/>
              <a:buChar char="à"/>
            </a:pPr>
            <a:r>
              <a:rPr lang="vi-VN" sz="2000">
                <a:latin typeface="Times New Roman" panose="02020603050405020304" pitchFamily="18" charset="0"/>
                <a:cs typeface="Times New Roman" panose="02020603050405020304" pitchFamily="18" charset="0"/>
                <a:sym typeface="Wingdings" panose="05000000000000000000" pitchFamily="2" charset="2"/>
              </a:rPr>
              <a:t>Thay thế Draytek 3220 thành Mikrotik RB1100AHx4.</a:t>
            </a:r>
          </a:p>
          <a:p>
            <a:pPr algn="just">
              <a:lnSpc>
                <a:spcPct val="100000"/>
              </a:lnSpc>
            </a:pPr>
            <a:r>
              <a:rPr lang="vi-VN" sz="2000">
                <a:latin typeface="Times New Roman" panose="02020603050405020304" pitchFamily="18" charset="0"/>
                <a:cs typeface="Times New Roman" panose="02020603050405020304" pitchFamily="18" charset="0"/>
                <a:sym typeface="Wingdings" panose="05000000000000000000" pitchFamily="2" charset="2"/>
              </a:rPr>
              <a:t>Khách hàng tự ý reset hardware AP làm mất cấu hình và không thể truy cập wifi được nữa  đưa ra các khuyến nghị và biện pháp xử phạt.</a:t>
            </a:r>
          </a:p>
          <a:p>
            <a:pPr algn="just">
              <a:lnSpc>
                <a:spcPct val="100000"/>
              </a:lnSpc>
            </a:pPr>
            <a:r>
              <a:rPr lang="vi-VN" sz="2000">
                <a:latin typeface="Times New Roman" panose="02020603050405020304" pitchFamily="18" charset="0"/>
                <a:cs typeface="Times New Roman" panose="02020603050405020304" pitchFamily="18" charset="0"/>
                <a:sym typeface="Wingdings" panose="05000000000000000000" pitchFamily="2" charset="2"/>
              </a:rPr>
              <a:t>Khi cấu hình Access Point chưa chỉnh chế độ mã hóa WPA nên có nhiều thiết bị chưa tương thích không thể kết nối hay kết nối không ổn định  dùng TeamView cấu hình lại AP từ xa thông qua các thiết bị của khách hàng.</a:t>
            </a:r>
          </a:p>
          <a:p>
            <a:pPr marL="0" indent="0" algn="just">
              <a:lnSpc>
                <a:spcPct val="100000"/>
              </a:lnSpc>
              <a:buNone/>
            </a:pPr>
            <a:endParaRPr lang="vi-VN" sz="2000">
              <a:latin typeface="Times New Roman" panose="02020603050405020304" pitchFamily="18" charset="0"/>
              <a:cs typeface="Times New Roman" panose="02020603050405020304" pitchFamily="18" charset="0"/>
            </a:endParaRPr>
          </a:p>
          <a:p>
            <a:pPr marL="0" indent="0" algn="just">
              <a:lnSpc>
                <a:spcPct val="100000"/>
              </a:lnSpc>
              <a:buNone/>
            </a:pPr>
            <a:endParaRPr lang="vi-VN" sz="2000">
              <a:latin typeface="Times New Roman" panose="02020603050405020304" pitchFamily="18" charset="0"/>
              <a:cs typeface="Times New Roman" panose="02020603050405020304" pitchFamily="18" charset="0"/>
            </a:endParaRPr>
          </a:p>
        </p:txBody>
      </p:sp>
      <p:sp>
        <p:nvSpPr>
          <p:cNvPr id="6" name="Slide Number Placeholder 4">
            <a:extLst>
              <a:ext uri="{FF2B5EF4-FFF2-40B4-BE49-F238E27FC236}">
                <a16:creationId xmlns:a16="http://schemas.microsoft.com/office/drawing/2014/main" id="{D21B5963-2C09-4769-846B-604576A85CDF}"/>
              </a:ext>
            </a:extLst>
          </p:cNvPr>
          <p:cNvSpPr txBox="1">
            <a:spLocks noGrp="1" noRot="1" noMove="1" noResize="1" noEditPoints="1" noAdjustHandles="1" noChangeArrowheads="1" noChangeShapeType="1"/>
          </p:cNvSpPr>
          <p:nvPr/>
        </p:nvSpPr>
        <p:spPr>
          <a:xfrm>
            <a:off x="8077200" y="647639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ysClr val="windowText" lastClr="000000"/>
                </a:solidFill>
                <a:latin typeface="Times New Roman" panose="02020603050405020304" pitchFamily="18" charset="0"/>
                <a:cs typeface="Times New Roman" panose="02020603050405020304" pitchFamily="18" charset="0"/>
              </a:rPr>
              <a:pPr/>
              <a:t>14</a:t>
            </a:fld>
            <a:endParaRPr lang="en-US"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164088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0177A7-740C-43C7-8F2D-BD7067F12C9C}"/>
              </a:ext>
              <a:ext uri="{C183D7F6-B498-43B3-948B-1728B52AA6E4}">
                <adec:decorative xmlns=""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4194895" cy="6857999"/>
          </a:xfrm>
          <a:prstGeom prst="rect">
            <a:avLst/>
          </a:prstGeom>
          <a:no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0" y="751114"/>
            <a:ext cx="4076700" cy="6106885"/>
          </a:xfrm>
        </p:spPr>
        <p:txBody>
          <a:bodyPr>
            <a:normAutofit/>
          </a:bodyPr>
          <a:lstStyle/>
          <a:p>
            <a:pPr algn="ctr"/>
            <a:r>
              <a:rPr lang="vi-VN" sz="3600">
                <a:latin typeface="Times New Roman" panose="02020603050405020304" pitchFamily="18" charset="0"/>
                <a:cs typeface="Times New Roman" panose="02020603050405020304" pitchFamily="18" charset="0"/>
              </a:rPr>
              <a:t>Đưa vào vận hành và bàn giao lại cho nhà khách ĐHQG-HCM</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194895" y="3032375"/>
            <a:ext cx="7454077" cy="1544362"/>
          </a:xfrm>
        </p:spPr>
        <p:txBody>
          <a:bodyPr>
            <a:normAutofit/>
          </a:bodyPr>
          <a:lstStyle/>
          <a:p>
            <a:pPr algn="just">
              <a:lnSpc>
                <a:spcPct val="100000"/>
              </a:lnSpc>
            </a:pPr>
            <a:r>
              <a:rPr lang="vi-VN" sz="2000">
                <a:latin typeface="Times New Roman" panose="02020603050405020304" pitchFamily="18" charset="0"/>
                <a:cs typeface="Times New Roman" panose="02020603050405020304" pitchFamily="18" charset="0"/>
              </a:rPr>
              <a:t>Sau khi đã hoàn tất dự án và theo dõi 3 – 4 ngày thì hệ thống đã hoạt động ổn định và chất lượng dịch vụ cung cấp cho khách hàng cũng được đảm bảo.</a:t>
            </a:r>
          </a:p>
          <a:p>
            <a:pPr algn="just">
              <a:lnSpc>
                <a:spcPct val="100000"/>
              </a:lnSpc>
            </a:pPr>
            <a:r>
              <a:rPr lang="vi-VN" sz="2000">
                <a:latin typeface="Times New Roman" panose="02020603050405020304" pitchFamily="18" charset="0"/>
                <a:cs typeface="Times New Roman" panose="02020603050405020304" pitchFamily="18" charset="0"/>
              </a:rPr>
              <a:t>Mỗi end user được cấp băng thông tối đa 10Mbps.</a:t>
            </a:r>
          </a:p>
        </p:txBody>
      </p:sp>
      <p:sp>
        <p:nvSpPr>
          <p:cNvPr id="6" name="Slide Number Placeholder 4">
            <a:extLst>
              <a:ext uri="{FF2B5EF4-FFF2-40B4-BE49-F238E27FC236}">
                <a16:creationId xmlns:a16="http://schemas.microsoft.com/office/drawing/2014/main" id="{5BD9D820-7760-4CD6-B709-14C1A5974DFE}"/>
              </a:ext>
            </a:extLst>
          </p:cNvPr>
          <p:cNvSpPr txBox="1">
            <a:spLocks noGrp="1" noRot="1" noMove="1" noResize="1" noEditPoints="1" noAdjustHandles="1" noChangeArrowheads="1" noChangeShapeType="1"/>
          </p:cNvSpPr>
          <p:nvPr/>
        </p:nvSpPr>
        <p:spPr>
          <a:xfrm>
            <a:off x="8077200" y="647639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ysClr val="windowText" lastClr="000000"/>
                </a:solidFill>
                <a:latin typeface="Times New Roman" panose="02020603050405020304" pitchFamily="18" charset="0"/>
                <a:cs typeface="Times New Roman" panose="02020603050405020304" pitchFamily="18" charset="0"/>
              </a:rPr>
              <a:pPr/>
              <a:t>15</a:t>
            </a:fld>
            <a:endParaRPr lang="en-US"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902265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Ref idx="1003">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0177A7-740C-43C7-8F2D-BD7067F12C9C}"/>
              </a:ext>
              <a:ext uri="{C183D7F6-B498-43B3-948B-1728B52AA6E4}">
                <adec:decorative xmlns=""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4194895" cy="6857999"/>
          </a:xfrm>
          <a:prstGeom prst="rect">
            <a:avLst/>
          </a:prstGeom>
          <a:no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9" name="Picture 8" descr="A picture containing wall, indoor, ceiling&#10;&#10;Description automatically generated">
            <a:extLst>
              <a:ext uri="{FF2B5EF4-FFF2-40B4-BE49-F238E27FC236}">
                <a16:creationId xmlns:a16="http://schemas.microsoft.com/office/drawing/2014/main" id="{56DCCE03-DC87-4B68-9B42-DCD5743C12E8}"/>
              </a:ext>
            </a:extLst>
          </p:cNvPr>
          <p:cNvPicPr>
            <a:picLocks noChangeAspect="1"/>
          </p:cNvPicPr>
          <p:nvPr/>
        </p:nvPicPr>
        <p:blipFill>
          <a:blip r:embed="rId2"/>
          <a:stretch>
            <a:fillRect/>
          </a:stretch>
        </p:blipFill>
        <p:spPr>
          <a:xfrm>
            <a:off x="1524000" y="-1"/>
            <a:ext cx="9144000" cy="6858000"/>
          </a:xfrm>
          <a:prstGeom prst="rect">
            <a:avLst/>
          </a:prstGeom>
        </p:spPr>
      </p:pic>
      <p:pic>
        <p:nvPicPr>
          <p:cNvPr id="12" name="Picture 11" descr="A picture containing wall, indoor, floor&#10;&#10;Description automatically generated">
            <a:extLst>
              <a:ext uri="{FF2B5EF4-FFF2-40B4-BE49-F238E27FC236}">
                <a16:creationId xmlns:a16="http://schemas.microsoft.com/office/drawing/2014/main" id="{AD7888E0-335A-4770-A0F2-9D0E4C6F4A84}"/>
              </a:ext>
            </a:extLst>
          </p:cNvPr>
          <p:cNvPicPr>
            <a:picLocks noChangeAspect="1"/>
          </p:cNvPicPr>
          <p:nvPr/>
        </p:nvPicPr>
        <p:blipFill>
          <a:blip r:embed="rId3"/>
          <a:stretch>
            <a:fillRect/>
          </a:stretch>
        </p:blipFill>
        <p:spPr>
          <a:xfrm>
            <a:off x="3524250" y="0"/>
            <a:ext cx="5143500" cy="6858000"/>
          </a:xfrm>
          <a:prstGeom prst="rect">
            <a:avLst/>
          </a:prstGeom>
        </p:spPr>
      </p:pic>
      <p:sp>
        <p:nvSpPr>
          <p:cNvPr id="13" name="Slide Number Placeholder 12">
            <a:extLst>
              <a:ext uri="{FF2B5EF4-FFF2-40B4-BE49-F238E27FC236}">
                <a16:creationId xmlns:a16="http://schemas.microsoft.com/office/drawing/2014/main" id="{9B999954-AD4D-49E0-8191-F10127778882}"/>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29150298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22" presetClass="exit" presetSubtype="2" fill="hold" nodeType="withEffect">
                                  <p:stCondLst>
                                    <p:cond delay="0"/>
                                  </p:stCondLst>
                                  <p:childTnLst>
                                    <p:animEffect transition="out" filter="wipe(right)">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Ref idx="1003">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0177A7-740C-43C7-8F2D-BD7067F12C9C}"/>
              </a:ext>
              <a:ext uri="{C183D7F6-B498-43B3-948B-1728B52AA6E4}">
                <adec:decorative xmlns=""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4194895" cy="6857999"/>
          </a:xfrm>
          <a:prstGeom prst="rect">
            <a:avLst/>
          </a:prstGeom>
          <a:no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1" name="Picture 10" descr="A picture containing text, electronics&#10;&#10;Description automatically generated">
            <a:extLst>
              <a:ext uri="{FF2B5EF4-FFF2-40B4-BE49-F238E27FC236}">
                <a16:creationId xmlns:a16="http://schemas.microsoft.com/office/drawing/2014/main" id="{4FBA76CD-E2BD-46EA-BDD3-6934842F6027}"/>
              </a:ext>
            </a:extLst>
          </p:cNvPr>
          <p:cNvPicPr>
            <a:picLocks noChangeAspect="1"/>
          </p:cNvPicPr>
          <p:nvPr/>
        </p:nvPicPr>
        <p:blipFill>
          <a:blip r:embed="rId2"/>
          <a:stretch>
            <a:fillRect/>
          </a:stretch>
        </p:blipFill>
        <p:spPr>
          <a:xfrm>
            <a:off x="1524000" y="0"/>
            <a:ext cx="9144000" cy="6858000"/>
          </a:xfrm>
          <a:prstGeom prst="rect">
            <a:avLst/>
          </a:prstGeom>
        </p:spPr>
      </p:pic>
      <p:sp>
        <p:nvSpPr>
          <p:cNvPr id="13" name="Slide Number Placeholder 12">
            <a:extLst>
              <a:ext uri="{FF2B5EF4-FFF2-40B4-BE49-F238E27FC236}">
                <a16:creationId xmlns:a16="http://schemas.microsoft.com/office/drawing/2014/main" id="{447EEC9E-33C0-4353-BB7D-2646B871BDDD}"/>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137549923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Ref idx="1003">
        <a:schemeClr val="bg1"/>
      </p:bgRef>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DA6CD4-71B0-4A84-9409-9F56928736A2}"/>
              </a:ext>
            </a:extLst>
          </p:cNvPr>
          <p:cNvGrpSpPr/>
          <p:nvPr/>
        </p:nvGrpSpPr>
        <p:grpSpPr>
          <a:xfrm>
            <a:off x="282773" y="0"/>
            <a:ext cx="11626453" cy="6858000"/>
            <a:chOff x="282773" y="0"/>
            <a:chExt cx="11626453" cy="6858000"/>
          </a:xfrm>
        </p:grpSpPr>
        <p:pic>
          <p:nvPicPr>
            <p:cNvPr id="3" name="Picture 2">
              <a:extLst>
                <a:ext uri="{FF2B5EF4-FFF2-40B4-BE49-F238E27FC236}">
                  <a16:creationId xmlns:a16="http://schemas.microsoft.com/office/drawing/2014/main" id="{BCA91E0D-BCB6-42C3-8F38-F60DB12BA847}"/>
                </a:ext>
              </a:extLst>
            </p:cNvPr>
            <p:cNvPicPr>
              <a:picLocks noChangeAspect="1"/>
            </p:cNvPicPr>
            <p:nvPr/>
          </p:nvPicPr>
          <p:blipFill>
            <a:blip r:embed="rId2"/>
            <a:stretch>
              <a:fillRect/>
            </a:stretch>
          </p:blipFill>
          <p:spPr>
            <a:xfrm>
              <a:off x="282773" y="0"/>
              <a:ext cx="11626453" cy="6858000"/>
            </a:xfrm>
            <a:prstGeom prst="rect">
              <a:avLst/>
            </a:prstGeom>
          </p:spPr>
        </p:pic>
        <p:sp>
          <p:nvSpPr>
            <p:cNvPr id="4" name="Rectangle 3">
              <a:extLst>
                <a:ext uri="{FF2B5EF4-FFF2-40B4-BE49-F238E27FC236}">
                  <a16:creationId xmlns:a16="http://schemas.microsoft.com/office/drawing/2014/main" id="{900F5F3F-660A-4D87-ADB9-215A204FE024}"/>
                </a:ext>
              </a:extLst>
            </p:cNvPr>
            <p:cNvSpPr/>
            <p:nvPr/>
          </p:nvSpPr>
          <p:spPr>
            <a:xfrm>
              <a:off x="2270760" y="350519"/>
              <a:ext cx="1143000" cy="228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6" name="Group 5">
            <a:extLst>
              <a:ext uri="{FF2B5EF4-FFF2-40B4-BE49-F238E27FC236}">
                <a16:creationId xmlns:a16="http://schemas.microsoft.com/office/drawing/2014/main" id="{A4FEE9BF-7456-49B5-BF79-9BAEDA6B752B}"/>
              </a:ext>
            </a:extLst>
          </p:cNvPr>
          <p:cNvGrpSpPr/>
          <p:nvPr/>
        </p:nvGrpSpPr>
        <p:grpSpPr>
          <a:xfrm>
            <a:off x="282773" y="0"/>
            <a:ext cx="11626452" cy="6858000"/>
            <a:chOff x="282773" y="0"/>
            <a:chExt cx="11626452" cy="6858000"/>
          </a:xfrm>
        </p:grpSpPr>
        <p:pic>
          <p:nvPicPr>
            <p:cNvPr id="7" name="Picture 6">
              <a:extLst>
                <a:ext uri="{FF2B5EF4-FFF2-40B4-BE49-F238E27FC236}">
                  <a16:creationId xmlns:a16="http://schemas.microsoft.com/office/drawing/2014/main" id="{363EC489-6A84-45A1-9811-DC91A1314680}"/>
                </a:ext>
              </a:extLst>
            </p:cNvPr>
            <p:cNvPicPr>
              <a:picLocks noChangeAspect="1"/>
            </p:cNvPicPr>
            <p:nvPr/>
          </p:nvPicPr>
          <p:blipFill>
            <a:blip r:embed="rId3"/>
            <a:srcRect/>
            <a:stretch/>
          </p:blipFill>
          <p:spPr>
            <a:xfrm>
              <a:off x="282773" y="0"/>
              <a:ext cx="11626452" cy="6858000"/>
            </a:xfrm>
            <a:prstGeom prst="rect">
              <a:avLst/>
            </a:prstGeom>
          </p:spPr>
        </p:pic>
        <p:sp>
          <p:nvSpPr>
            <p:cNvPr id="8" name="Rectangle 7">
              <a:extLst>
                <a:ext uri="{FF2B5EF4-FFF2-40B4-BE49-F238E27FC236}">
                  <a16:creationId xmlns:a16="http://schemas.microsoft.com/office/drawing/2014/main" id="{EB0DB7EF-1AD4-4E57-8166-B6C10167506F}"/>
                </a:ext>
              </a:extLst>
            </p:cNvPr>
            <p:cNvSpPr/>
            <p:nvPr/>
          </p:nvSpPr>
          <p:spPr>
            <a:xfrm>
              <a:off x="2270760" y="350519"/>
              <a:ext cx="1143000" cy="228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 name="Slide Number Placeholder 1">
            <a:extLst>
              <a:ext uri="{FF2B5EF4-FFF2-40B4-BE49-F238E27FC236}">
                <a16:creationId xmlns:a16="http://schemas.microsoft.com/office/drawing/2014/main" id="{83116F99-60E7-429F-BAEC-3314D3A31DC8}"/>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193193669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xit" presetSubtype="2" fill="hold" nodeType="withEffect">
                                  <p:stCondLst>
                                    <p:cond delay="0"/>
                                  </p:stCondLst>
                                  <p:childTnLst>
                                    <p:animEffect transition="out" filter="wipe(right)">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0177A7-740C-43C7-8F2D-BD7067F12C9C}"/>
              </a:ext>
              <a:ext uri="{C183D7F6-B498-43B3-948B-1728B52AA6E4}">
                <adec:decorative xmlns=""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4194895" cy="6857999"/>
          </a:xfrm>
          <a:prstGeom prst="rect">
            <a:avLst/>
          </a:prstGeom>
          <a:no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5770180" y="231412"/>
            <a:ext cx="5770179" cy="1229709"/>
          </a:xfrm>
        </p:spPr>
        <p:txBody>
          <a:bodyPr>
            <a:normAutofit/>
          </a:bodyPr>
          <a:lstStyle/>
          <a:p>
            <a:pPr algn="ctr"/>
            <a:r>
              <a:rPr lang="vi-VN" sz="3600">
                <a:latin typeface="Times New Roman" panose="02020603050405020304" pitchFamily="18" charset="0"/>
                <a:cs typeface="Times New Roman" panose="02020603050405020304" pitchFamily="18" charset="0"/>
              </a:rPr>
              <a:t>Bảng thành toán</a:t>
            </a:r>
          </a:p>
        </p:txBody>
      </p:sp>
      <p:pic>
        <p:nvPicPr>
          <p:cNvPr id="4" name="Picture 3">
            <a:extLst>
              <a:ext uri="{FF2B5EF4-FFF2-40B4-BE49-F238E27FC236}">
                <a16:creationId xmlns:a16="http://schemas.microsoft.com/office/drawing/2014/main" id="{BCAEF19F-B85E-4130-A1E9-EE962F0110B5}"/>
              </a:ext>
            </a:extLst>
          </p:cNvPr>
          <p:cNvPicPr>
            <a:picLocks noChangeAspect="1"/>
          </p:cNvPicPr>
          <p:nvPr/>
        </p:nvPicPr>
        <p:blipFill>
          <a:blip r:embed="rId2"/>
          <a:srcRect/>
          <a:stretch/>
        </p:blipFill>
        <p:spPr>
          <a:xfrm>
            <a:off x="603956" y="1141405"/>
            <a:ext cx="10984087" cy="5624818"/>
          </a:xfrm>
          <a:prstGeom prst="rect">
            <a:avLst/>
          </a:prstGeom>
        </p:spPr>
      </p:pic>
      <p:pic>
        <p:nvPicPr>
          <p:cNvPr id="6" name="Picture 5">
            <a:extLst>
              <a:ext uri="{FF2B5EF4-FFF2-40B4-BE49-F238E27FC236}">
                <a16:creationId xmlns:a16="http://schemas.microsoft.com/office/drawing/2014/main" id="{4FEDD7B9-AB83-439F-AA52-E7B194DE21AB}"/>
              </a:ext>
            </a:extLst>
          </p:cNvPr>
          <p:cNvPicPr>
            <a:picLocks noChangeAspect="1"/>
          </p:cNvPicPr>
          <p:nvPr/>
        </p:nvPicPr>
        <p:blipFill>
          <a:blip r:embed="rId3"/>
          <a:srcRect/>
          <a:stretch/>
        </p:blipFill>
        <p:spPr>
          <a:xfrm>
            <a:off x="568793" y="1431087"/>
            <a:ext cx="11054414" cy="4953744"/>
          </a:xfrm>
          <a:prstGeom prst="rect">
            <a:avLst/>
          </a:prstGeom>
        </p:spPr>
      </p:pic>
      <p:sp>
        <p:nvSpPr>
          <p:cNvPr id="5" name="Slide Number Placeholder 4">
            <a:extLst>
              <a:ext uri="{FF2B5EF4-FFF2-40B4-BE49-F238E27FC236}">
                <a16:creationId xmlns:a16="http://schemas.microsoft.com/office/drawing/2014/main" id="{5AF25A86-EEB4-48C4-B859-2F96998F623A}"/>
              </a:ext>
            </a:extLst>
          </p:cNvPr>
          <p:cNvSpPr>
            <a:spLocks noGrp="1"/>
          </p:cNvSpPr>
          <p:nvPr>
            <p:ph type="sldNum" sz="quarter" idx="12"/>
          </p:nvPr>
        </p:nvSpPr>
        <p:spPr/>
        <p:txBody>
          <a:bodyPr/>
          <a:lstStyle/>
          <a:p>
            <a:fld id="{6D22F896-40B5-4ADD-8801-0D06FADFA095}" type="slidenum">
              <a:rPr lang="en-US" smtClean="0">
                <a:latin typeface="Times New Roman" panose="02020603050405020304" pitchFamily="18" charset="0"/>
                <a:cs typeface="Times New Roman" panose="02020603050405020304" pitchFamily="18" charset="0"/>
              </a:rPr>
              <a:t>19</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28379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22" presetClass="exit" presetSubtype="2" fill="hold" nodeType="withEffect">
                                  <p:stCondLst>
                                    <p:cond delay="0"/>
                                  </p:stCondLst>
                                  <p:childTnLst>
                                    <p:animEffect transition="out" filter="wipe(right)">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 uri="{C183D7F6-B498-43B3-948B-1728B52AA6E4}">
                <adec:decorative xmlns=""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840177A7-740C-43C7-8F2D-BD7067F12C9C}"/>
              </a:ext>
              <a:ext uri="{C183D7F6-B498-43B3-948B-1728B52AA6E4}">
                <adec:decorative xmlns=""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 y="0"/>
            <a:ext cx="2959854"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FF525AAA-82CE-4027-A26C-B0EFFD856F2E}"/>
              </a:ext>
              <a:ext uri="{C183D7F6-B498-43B3-948B-1728B52AA6E4}">
                <adec:decorative xmlns=""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710571"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645658" y="764373"/>
            <a:ext cx="7434070" cy="1474330"/>
          </a:xfrm>
        </p:spPr>
        <p:txBody>
          <a:bodyPr>
            <a:normAutofit/>
          </a:bodyPr>
          <a:lstStyle/>
          <a:p>
            <a:pPr algn="ctr"/>
            <a:r>
              <a:rPr lang="vi-VN" dirty="0">
                <a:latin typeface="Times New Roman" panose="02020603050405020304" pitchFamily="18" charset="0"/>
                <a:cs typeface="Times New Roman" panose="02020603050405020304" pitchFamily="18" charset="0"/>
              </a:rPr>
              <a:t>CÁC NỘI DUNG CHÍNH</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3769227" y="2628900"/>
            <a:ext cx="7454077" cy="3589785"/>
          </a:xfrm>
        </p:spPr>
        <p:txBody>
          <a:bodyPr>
            <a:normAutofit/>
          </a:bodyPr>
          <a:lstStyle/>
          <a:p>
            <a:pPr algn="just">
              <a:lnSpc>
                <a:spcPct val="100000"/>
              </a:lnSpc>
            </a:pPr>
            <a:r>
              <a:rPr lang="vi-VN" sz="2000" dirty="0">
                <a:latin typeface="Times New Roman" panose="02020603050405020304" pitchFamily="18" charset="0"/>
                <a:cs typeface="Times New Roman" panose="02020603050405020304" pitchFamily="18" charset="0"/>
              </a:rPr>
              <a:t>Hiện trạng khi tiếp nhận dự án</a:t>
            </a:r>
          </a:p>
          <a:p>
            <a:pPr algn="just">
              <a:lnSpc>
                <a:spcPct val="100000"/>
              </a:lnSpc>
            </a:pPr>
            <a:r>
              <a:rPr lang="vi-VN" sz="2000" dirty="0">
                <a:latin typeface="Times New Roman" panose="02020603050405020304" pitchFamily="18" charset="0"/>
                <a:cs typeface="Times New Roman" panose="02020603050405020304" pitchFamily="18" charset="0"/>
              </a:rPr>
              <a:t>Xác định vấn đề đang gặp phải</a:t>
            </a:r>
          </a:p>
          <a:p>
            <a:pPr algn="just">
              <a:lnSpc>
                <a:spcPct val="100000"/>
              </a:lnSpc>
            </a:pPr>
            <a:r>
              <a:rPr lang="vi-VN" sz="2000" dirty="0">
                <a:latin typeface="Times New Roman" panose="02020603050405020304" pitchFamily="18" charset="0"/>
                <a:cs typeface="Times New Roman" panose="02020603050405020304" pitchFamily="18" charset="0"/>
              </a:rPr>
              <a:t>Đưa ra phương hướng giải quyết và lập kế hoạch dự án</a:t>
            </a:r>
          </a:p>
          <a:p>
            <a:pPr algn="just">
              <a:lnSpc>
                <a:spcPct val="100000"/>
              </a:lnSpc>
            </a:pPr>
            <a:r>
              <a:rPr lang="vi-VN" sz="2000" dirty="0">
                <a:latin typeface="Times New Roman" panose="02020603050405020304" pitchFamily="18" charset="0"/>
                <a:cs typeface="Times New Roman" panose="02020603050405020304" pitchFamily="18" charset="0"/>
              </a:rPr>
              <a:t>Triển khai thi công</a:t>
            </a:r>
          </a:p>
          <a:p>
            <a:pPr algn="just">
              <a:lnSpc>
                <a:spcPct val="100000"/>
              </a:lnSpc>
            </a:pPr>
            <a:r>
              <a:rPr lang="vi-VN" sz="2000" dirty="0">
                <a:latin typeface="Times New Roman" panose="02020603050405020304" pitchFamily="18" charset="0"/>
                <a:cs typeface="Times New Roman" panose="02020603050405020304" pitchFamily="18" charset="0"/>
              </a:rPr>
              <a:t>Đưa vào vận hành và bàn giao lại cho nhà khách ĐHQG-HCM</a:t>
            </a:r>
          </a:p>
          <a:p>
            <a:pPr algn="just">
              <a:lnSpc>
                <a:spcPct val="100000"/>
              </a:lnSpc>
            </a:pPr>
            <a:r>
              <a:rPr lang="vi-VN" sz="2000" dirty="0">
                <a:latin typeface="Times New Roman" panose="02020603050405020304" pitchFamily="18" charset="0"/>
                <a:cs typeface="Times New Roman" panose="02020603050405020304" pitchFamily="18" charset="0"/>
              </a:rPr>
              <a:t>Họp rút kinh nghiệm và báo cáo thành toán.</a:t>
            </a:r>
          </a:p>
        </p:txBody>
      </p:sp>
      <p:sp>
        <p:nvSpPr>
          <p:cNvPr id="9" name="Slide Number Placeholder 4">
            <a:extLst>
              <a:ext uri="{FF2B5EF4-FFF2-40B4-BE49-F238E27FC236}">
                <a16:creationId xmlns:a16="http://schemas.microsoft.com/office/drawing/2014/main" id="{8CB58D65-6ADD-493A-A94B-C2393A8EEFDC}"/>
              </a:ext>
            </a:extLst>
          </p:cNvPr>
          <p:cNvSpPr txBox="1">
            <a:spLocks noGrp="1" noRot="1" noMove="1" noResize="1" noEditPoints="1" noAdjustHandles="1" noChangeArrowheads="1" noChangeShapeType="1"/>
          </p:cNvSpPr>
          <p:nvPr/>
        </p:nvSpPr>
        <p:spPr>
          <a:xfrm>
            <a:off x="8077200" y="647639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ysClr val="windowText" lastClr="000000"/>
                </a:solidFill>
                <a:latin typeface="Times New Roman" panose="02020603050405020304" pitchFamily="18" charset="0"/>
                <a:cs typeface="Times New Roman" panose="02020603050405020304" pitchFamily="18" charset="0"/>
              </a:rPr>
              <a:pPr/>
              <a:t>2</a:t>
            </a:fld>
            <a:endParaRPr lang="en-US"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42331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500"/>
                                        <p:tgtEl>
                                          <p:spTgt spid="3">
                                            <p:txEl>
                                              <p:pRg st="1" end="1"/>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500"/>
                                        <p:tgtEl>
                                          <p:spTgt spid="3">
                                            <p:txEl>
                                              <p:pRg st="2" end="2"/>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500"/>
                                        <p:tgtEl>
                                          <p:spTgt spid="3">
                                            <p:txEl>
                                              <p:pRg st="3" end="3"/>
                                            </p:txEl>
                                          </p:spTgt>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up)">
                                      <p:cBhvr>
                                        <p:cTn id="23" dur="500"/>
                                        <p:tgtEl>
                                          <p:spTgt spid="3">
                                            <p:txEl>
                                              <p:pRg st="4" end="4"/>
                                            </p:txEl>
                                          </p:spTgt>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up)">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0177A7-740C-43C7-8F2D-BD7067F12C9C}"/>
              </a:ext>
              <a:ext uri="{C183D7F6-B498-43B3-948B-1728B52AA6E4}">
                <adec:decorative xmlns=""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4194895" cy="6857999"/>
          </a:xfrm>
          <a:prstGeom prst="rect">
            <a:avLst/>
          </a:prstGeom>
          <a:no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0" y="751114"/>
            <a:ext cx="4076700" cy="6106885"/>
          </a:xfrm>
        </p:spPr>
        <p:txBody>
          <a:bodyPr>
            <a:normAutofit/>
          </a:bodyPr>
          <a:lstStyle/>
          <a:p>
            <a:pPr algn="ctr"/>
            <a:r>
              <a:rPr lang="vi-VN" sz="3600">
                <a:latin typeface="Times New Roman" panose="02020603050405020304" pitchFamily="18" charset="0"/>
                <a:cs typeface="Times New Roman" panose="02020603050405020304" pitchFamily="18" charset="0"/>
              </a:rPr>
              <a:t>Họp rút kinh nghiệm</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270068" y="2068473"/>
            <a:ext cx="7454077" cy="3472166"/>
          </a:xfrm>
        </p:spPr>
        <p:txBody>
          <a:bodyPr>
            <a:normAutofit lnSpcReduction="10000"/>
          </a:bodyPr>
          <a:lstStyle/>
          <a:p>
            <a:pPr algn="just">
              <a:lnSpc>
                <a:spcPct val="100000"/>
              </a:lnSpc>
            </a:pPr>
            <a:r>
              <a:rPr lang="vi-VN" sz="2000">
                <a:latin typeface="Times New Roman" panose="02020603050405020304" pitchFamily="18" charset="0"/>
                <a:cs typeface="Times New Roman" panose="02020603050405020304" pitchFamily="18" charset="0"/>
              </a:rPr>
              <a:t>Kinh nghiệm rút ra: khảo sát số lượng end user là khâu rất quan trọng trong việc trang bị Router thích hợp.</a:t>
            </a:r>
          </a:p>
          <a:p>
            <a:pPr algn="just">
              <a:lnSpc>
                <a:spcPct val="100000"/>
              </a:lnSpc>
            </a:pPr>
            <a:r>
              <a:rPr lang="vi-VN" sz="2000">
                <a:latin typeface="Times New Roman" panose="02020603050405020304" pitchFamily="18" charset="0"/>
                <a:cs typeface="Times New Roman" panose="02020603050405020304" pitchFamily="18" charset="0"/>
              </a:rPr>
              <a:t>Việc giới hạn băng thông là tất yếu để có thể duy trì hệ thống một cách lâu dài và ổn định.</a:t>
            </a:r>
          </a:p>
          <a:p>
            <a:pPr algn="just">
              <a:lnSpc>
                <a:spcPct val="100000"/>
              </a:lnSpc>
            </a:pPr>
            <a:r>
              <a:rPr lang="vi-VN" sz="2000">
                <a:latin typeface="Times New Roman" panose="02020603050405020304" pitchFamily="18" charset="0"/>
                <a:cs typeface="Times New Roman" panose="02020603050405020304" pitchFamily="18" charset="0"/>
              </a:rPr>
              <a:t>Giao tiếp giữa các thành viên trong một nhóm cần sự đồng nhất để tránh xảy ra sai sót.</a:t>
            </a:r>
          </a:p>
          <a:p>
            <a:pPr algn="just">
              <a:lnSpc>
                <a:spcPct val="100000"/>
              </a:lnSpc>
            </a:pPr>
            <a:r>
              <a:rPr lang="vi-VN" sz="2000">
                <a:latin typeface="Times New Roman" panose="02020603050405020304" pitchFamily="18" charset="0"/>
                <a:cs typeface="Times New Roman" panose="02020603050405020304" pitchFamily="18" charset="0"/>
              </a:rPr>
              <a:t>Phối hợp làm việc giữa các thành viên để đảm bảo đúng tiến độ thi công.</a:t>
            </a:r>
          </a:p>
          <a:p>
            <a:pPr algn="just">
              <a:lnSpc>
                <a:spcPct val="100000"/>
              </a:lnSpc>
            </a:pPr>
            <a:r>
              <a:rPr lang="vi-VN" sz="2000">
                <a:latin typeface="Times New Roman" panose="02020603050405020304" pitchFamily="18" charset="0"/>
                <a:cs typeface="Times New Roman" panose="02020603050405020304" pitchFamily="18" charset="0"/>
              </a:rPr>
              <a:t>Thêm nhiều kinh nghiệm trong việc khắc phục các sự cố do yếu tố chủ quan lẫn khách quan từ khách hàng.</a:t>
            </a:r>
          </a:p>
        </p:txBody>
      </p:sp>
      <p:sp>
        <p:nvSpPr>
          <p:cNvPr id="6" name="Slide Number Placeholder 4">
            <a:extLst>
              <a:ext uri="{FF2B5EF4-FFF2-40B4-BE49-F238E27FC236}">
                <a16:creationId xmlns:a16="http://schemas.microsoft.com/office/drawing/2014/main" id="{BE4793BA-367F-4A3B-B792-56D5842DE722}"/>
              </a:ext>
            </a:extLst>
          </p:cNvPr>
          <p:cNvSpPr txBox="1">
            <a:spLocks noGrp="1" noRot="1" noMove="1" noResize="1" noEditPoints="1" noAdjustHandles="1" noChangeArrowheads="1" noChangeShapeType="1"/>
          </p:cNvSpPr>
          <p:nvPr/>
        </p:nvSpPr>
        <p:spPr>
          <a:xfrm>
            <a:off x="8077200" y="647639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ysClr val="windowText" lastClr="000000"/>
                </a:solidFill>
                <a:latin typeface="Times New Roman" panose="02020603050405020304" pitchFamily="18" charset="0"/>
                <a:cs typeface="Times New Roman" panose="02020603050405020304" pitchFamily="18" charset="0"/>
              </a:rPr>
              <a:pPr/>
              <a:t>20</a:t>
            </a:fld>
            <a:endParaRPr lang="en-US"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3552099"/>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1" name="Google Shape;1252;p43">
            <a:extLst>
              <a:ext uri="{FF2B5EF4-FFF2-40B4-BE49-F238E27FC236}">
                <a16:creationId xmlns:a16="http://schemas.microsoft.com/office/drawing/2014/main" id="{77F3D4B7-0863-4AA8-8D8A-EA5E495359B9}"/>
              </a:ext>
            </a:extLst>
          </p:cNvPr>
          <p:cNvSpPr txBox="1">
            <a:spLocks/>
          </p:cNvSpPr>
          <p:nvPr/>
        </p:nvSpPr>
        <p:spPr>
          <a:xfrm>
            <a:off x="2833326" y="1900737"/>
            <a:ext cx="5842612" cy="8958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Signika"/>
              <a:buNone/>
              <a:defRPr sz="2800" b="1" i="0" u="none" strike="noStrike" cap="none">
                <a:solidFill>
                  <a:schemeClr val="lt1"/>
                </a:solidFill>
                <a:latin typeface="Signika"/>
                <a:ea typeface="Signika"/>
                <a:cs typeface="Signika"/>
                <a:sym typeface="Signika"/>
              </a:defRPr>
            </a:lvl1pPr>
            <a:lvl2pPr marR="0" lvl="1" algn="ctr"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2pPr>
            <a:lvl3pPr marR="0" lvl="2" algn="ctr"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3pPr>
            <a:lvl4pPr marR="0" lvl="3" algn="ctr"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4pPr>
            <a:lvl5pPr marR="0" lvl="4" algn="ctr"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5pPr>
            <a:lvl6pPr marR="0" lvl="5" algn="ctr"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6pPr>
            <a:lvl7pPr marR="0" lvl="6" algn="ctr"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7pPr>
            <a:lvl8pPr marR="0" lvl="7" algn="ctr"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8pPr>
            <a:lvl9pPr marR="0" lvl="8" algn="ctr" rtl="0">
              <a:lnSpc>
                <a:spcPct val="100000"/>
              </a:lnSpc>
              <a:spcBef>
                <a:spcPts val="0"/>
              </a:spcBef>
              <a:spcAft>
                <a:spcPts val="0"/>
              </a:spcAft>
              <a:buClr>
                <a:schemeClr val="dk2"/>
              </a:buClr>
              <a:buSzPts val="2800"/>
              <a:buFont typeface="Signika"/>
              <a:buNone/>
              <a:defRPr sz="2800" b="0" i="0" u="none" strike="noStrike" cap="none">
                <a:solidFill>
                  <a:schemeClr val="dk2"/>
                </a:solidFill>
                <a:latin typeface="Signika"/>
                <a:ea typeface="Signika"/>
                <a:cs typeface="Signika"/>
                <a:sym typeface="Signika"/>
              </a:defRPr>
            </a:lvl9pPr>
          </a:lstStyle>
          <a:p>
            <a:r>
              <a:rPr lang="en-GB" dirty="0" err="1">
                <a:solidFill>
                  <a:srgbClr val="00B0F0"/>
                </a:solidFill>
                <a:latin typeface="Times New Roman" panose="02020603050405020304" pitchFamily="18" charset="0"/>
                <a:cs typeface="Times New Roman" panose="02020603050405020304" pitchFamily="18" charset="0"/>
              </a:rPr>
              <a:t>Cảm</a:t>
            </a:r>
            <a:r>
              <a:rPr lang="en-GB" dirty="0">
                <a:solidFill>
                  <a:srgbClr val="00B0F0"/>
                </a:solidFill>
                <a:latin typeface="Times New Roman" panose="02020603050405020304" pitchFamily="18" charset="0"/>
                <a:cs typeface="Times New Roman" panose="02020603050405020304" pitchFamily="18" charset="0"/>
              </a:rPr>
              <a:t> </a:t>
            </a:r>
            <a:r>
              <a:rPr lang="en-GB" dirty="0" err="1">
                <a:solidFill>
                  <a:srgbClr val="00B0F0"/>
                </a:solidFill>
                <a:latin typeface="Times New Roman" panose="02020603050405020304" pitchFamily="18" charset="0"/>
                <a:cs typeface="Times New Roman" panose="02020603050405020304" pitchFamily="18" charset="0"/>
              </a:rPr>
              <a:t>ơn</a:t>
            </a:r>
            <a:r>
              <a:rPr lang="en-GB" dirty="0">
                <a:solidFill>
                  <a:srgbClr val="00B0F0"/>
                </a:solidFill>
                <a:latin typeface="Times New Roman" panose="02020603050405020304" pitchFamily="18" charset="0"/>
                <a:cs typeface="Times New Roman" panose="02020603050405020304" pitchFamily="18" charset="0"/>
              </a:rPr>
              <a:t> </a:t>
            </a:r>
            <a:r>
              <a:rPr lang="en-GB" dirty="0" err="1">
                <a:solidFill>
                  <a:srgbClr val="00B0F0"/>
                </a:solidFill>
                <a:latin typeface="Times New Roman" panose="02020603050405020304" pitchFamily="18" charset="0"/>
                <a:cs typeface="Times New Roman" panose="02020603050405020304" pitchFamily="18" charset="0"/>
              </a:rPr>
              <a:t>quý</a:t>
            </a:r>
            <a:r>
              <a:rPr lang="en-GB" dirty="0">
                <a:solidFill>
                  <a:srgbClr val="00B0F0"/>
                </a:solidFill>
                <a:latin typeface="Times New Roman" panose="02020603050405020304" pitchFamily="18" charset="0"/>
                <a:cs typeface="Times New Roman" panose="02020603050405020304" pitchFamily="18" charset="0"/>
              </a:rPr>
              <a:t> </a:t>
            </a:r>
            <a:r>
              <a:rPr lang="en-GB" dirty="0" err="1">
                <a:solidFill>
                  <a:srgbClr val="00B0F0"/>
                </a:solidFill>
                <a:latin typeface="Times New Roman" panose="02020603050405020304" pitchFamily="18" charset="0"/>
                <a:cs typeface="Times New Roman" panose="02020603050405020304" pitchFamily="18" charset="0"/>
              </a:rPr>
              <a:t>thầy</a:t>
            </a:r>
            <a:r>
              <a:rPr lang="en-GB" dirty="0">
                <a:solidFill>
                  <a:srgbClr val="00B0F0"/>
                </a:solidFill>
                <a:latin typeface="Times New Roman" panose="02020603050405020304" pitchFamily="18" charset="0"/>
                <a:cs typeface="Times New Roman" panose="02020603050405020304" pitchFamily="18" charset="0"/>
              </a:rPr>
              <a:t> </a:t>
            </a:r>
            <a:r>
              <a:rPr lang="en-GB" dirty="0" err="1">
                <a:solidFill>
                  <a:srgbClr val="00B0F0"/>
                </a:solidFill>
                <a:latin typeface="Times New Roman" panose="02020603050405020304" pitchFamily="18" charset="0"/>
                <a:cs typeface="Times New Roman" panose="02020603050405020304" pitchFamily="18" charset="0"/>
              </a:rPr>
              <a:t>cô</a:t>
            </a:r>
            <a:r>
              <a:rPr lang="en-GB" dirty="0">
                <a:solidFill>
                  <a:srgbClr val="00B0F0"/>
                </a:solidFill>
                <a:latin typeface="Times New Roman" panose="02020603050405020304" pitchFamily="18" charset="0"/>
                <a:cs typeface="Times New Roman" panose="02020603050405020304" pitchFamily="18" charset="0"/>
              </a:rPr>
              <a:t> </a:t>
            </a:r>
            <a:r>
              <a:rPr lang="en-GB" dirty="0" err="1">
                <a:solidFill>
                  <a:srgbClr val="00B0F0"/>
                </a:solidFill>
                <a:latin typeface="Times New Roman" panose="02020603050405020304" pitchFamily="18" charset="0"/>
                <a:cs typeface="Times New Roman" panose="02020603050405020304" pitchFamily="18" charset="0"/>
              </a:rPr>
              <a:t>đã</a:t>
            </a:r>
            <a:r>
              <a:rPr lang="en-GB" dirty="0">
                <a:solidFill>
                  <a:srgbClr val="00B0F0"/>
                </a:solidFill>
                <a:latin typeface="Times New Roman" panose="02020603050405020304" pitchFamily="18" charset="0"/>
                <a:cs typeface="Times New Roman" panose="02020603050405020304" pitchFamily="18" charset="0"/>
              </a:rPr>
              <a:t> </a:t>
            </a:r>
            <a:r>
              <a:rPr lang="en-GB" dirty="0" err="1">
                <a:solidFill>
                  <a:srgbClr val="00B0F0"/>
                </a:solidFill>
                <a:latin typeface="Times New Roman" panose="02020603050405020304" pitchFamily="18" charset="0"/>
                <a:cs typeface="Times New Roman" panose="02020603050405020304" pitchFamily="18" charset="0"/>
              </a:rPr>
              <a:t>lắng</a:t>
            </a:r>
            <a:r>
              <a:rPr lang="en-GB" dirty="0">
                <a:solidFill>
                  <a:srgbClr val="00B0F0"/>
                </a:solidFill>
                <a:latin typeface="Times New Roman" panose="02020603050405020304" pitchFamily="18" charset="0"/>
                <a:cs typeface="Times New Roman" panose="02020603050405020304" pitchFamily="18" charset="0"/>
              </a:rPr>
              <a:t> </a:t>
            </a:r>
            <a:r>
              <a:rPr lang="en-GB" dirty="0" err="1">
                <a:solidFill>
                  <a:srgbClr val="00B0F0"/>
                </a:solidFill>
                <a:latin typeface="Times New Roman" panose="02020603050405020304" pitchFamily="18" charset="0"/>
                <a:cs typeface="Times New Roman" panose="02020603050405020304" pitchFamily="18" charset="0"/>
              </a:rPr>
              <a:t>nghe</a:t>
            </a:r>
            <a:r>
              <a:rPr lang="en-GB" dirty="0">
                <a:solidFill>
                  <a:srgbClr val="00B0F0"/>
                </a:solidFill>
                <a:latin typeface="Times New Roman" panose="02020603050405020304" pitchFamily="18" charset="0"/>
                <a:cs typeface="Times New Roman" panose="02020603050405020304" pitchFamily="18" charset="0"/>
              </a:rPr>
              <a:t>!</a:t>
            </a:r>
          </a:p>
        </p:txBody>
      </p:sp>
      <p:sp>
        <p:nvSpPr>
          <p:cNvPr id="12" name="Google Shape;1253;p43">
            <a:extLst>
              <a:ext uri="{FF2B5EF4-FFF2-40B4-BE49-F238E27FC236}">
                <a16:creationId xmlns:a16="http://schemas.microsoft.com/office/drawing/2014/main" id="{AABA8FD5-AC63-41DB-A385-48C5ED73FEA4}"/>
              </a:ext>
            </a:extLst>
          </p:cNvPr>
          <p:cNvSpPr txBox="1">
            <a:spLocks/>
          </p:cNvSpPr>
          <p:nvPr/>
        </p:nvSpPr>
        <p:spPr>
          <a:xfrm>
            <a:off x="3161982" y="1552285"/>
            <a:ext cx="4923300" cy="3468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1pPr>
            <a:lvl2pPr marL="914400" marR="0" lvl="1" indent="-317500" algn="ctr"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2pPr>
            <a:lvl3pPr marL="1371600" marR="0" lvl="2" indent="-317500" algn="ctr"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3pPr>
            <a:lvl4pPr marL="1828800" marR="0" lvl="3" indent="-317500" algn="ctr"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4pPr>
            <a:lvl5pPr marL="2286000" marR="0" lvl="4" indent="-317500" algn="ctr"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5pPr>
            <a:lvl6pPr marL="2743200" marR="0" lvl="5" indent="-317500" algn="ctr"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6pPr>
            <a:lvl7pPr marL="3200400" marR="0" lvl="6" indent="-317500" algn="ctr"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7pPr>
            <a:lvl8pPr marL="3657600" marR="0" lvl="7" indent="-317500" algn="ctr"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8pPr>
            <a:lvl9pPr marL="4114800" marR="0" lvl="8" indent="-317500" algn="ctr" rtl="0">
              <a:lnSpc>
                <a:spcPct val="115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9pPr>
          </a:lstStyle>
          <a:p>
            <a:pPr marL="0" indent="0">
              <a:spcAft>
                <a:spcPts val="1200"/>
              </a:spcAft>
            </a:pPr>
            <a:r>
              <a:rPr lang="en-US" b="1" dirty="0">
                <a:latin typeface="Times New Roman" panose="02020603050405020304" pitchFamily="18" charset="0"/>
                <a:cs typeface="Times New Roman" panose="02020603050405020304" pitchFamily="18" charset="0"/>
              </a:rPr>
              <a:t>KẾT THÚC BÁO CÁO</a:t>
            </a:r>
          </a:p>
        </p:txBody>
      </p:sp>
      <p:pic>
        <p:nvPicPr>
          <p:cNvPr id="13" name="Picture 12" descr="A person and person dancing&#10;&#10;Description automatically generated with low confidence">
            <a:extLst>
              <a:ext uri="{FF2B5EF4-FFF2-40B4-BE49-F238E27FC236}">
                <a16:creationId xmlns:a16="http://schemas.microsoft.com/office/drawing/2014/main" id="{8E58C617-46C1-48B0-8350-61FDEDAA34AA}"/>
              </a:ext>
            </a:extLst>
          </p:cNvPr>
          <p:cNvPicPr>
            <a:picLocks noChangeAspect="1"/>
          </p:cNvPicPr>
          <p:nvPr/>
        </p:nvPicPr>
        <p:blipFill>
          <a:blip r:embed="rId2"/>
          <a:stretch>
            <a:fillRect/>
          </a:stretch>
        </p:blipFill>
        <p:spPr>
          <a:xfrm>
            <a:off x="3854431" y="1903957"/>
            <a:ext cx="3800403" cy="3921579"/>
          </a:xfrm>
          <a:prstGeom prst="rect">
            <a:avLst/>
          </a:prstGeom>
        </p:spPr>
      </p:pic>
    </p:spTree>
    <p:extLst>
      <p:ext uri="{BB962C8B-B14F-4D97-AF65-F5344CB8AC3E}">
        <p14:creationId xmlns:p14="http://schemas.microsoft.com/office/powerpoint/2010/main" val="294343257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3E8C19D-3880-4DE3-B1C6-25616C323515}"/>
              </a:ext>
            </a:extLst>
          </p:cNvPr>
          <p:cNvSpPr>
            <a:spLocks noGrp="1"/>
          </p:cNvSpPr>
          <p:nvPr>
            <p:ph type="title"/>
          </p:nvPr>
        </p:nvSpPr>
        <p:spPr/>
        <p:txBody>
          <a:bodyPr/>
          <a:lstStyle/>
          <a:p>
            <a:endParaRPr lang="vi-VN"/>
          </a:p>
        </p:txBody>
      </p:sp>
      <p:sp>
        <p:nvSpPr>
          <p:cNvPr id="3" name="Content Placeholder 2" hidden="1">
            <a:extLst>
              <a:ext uri="{FF2B5EF4-FFF2-40B4-BE49-F238E27FC236}">
                <a16:creationId xmlns:a16="http://schemas.microsoft.com/office/drawing/2014/main" id="{5214C4E7-D885-4294-8A1D-BAC69A4D4BFC}"/>
              </a:ext>
            </a:extLst>
          </p:cNvPr>
          <p:cNvSpPr>
            <a:spLocks noGrp="1"/>
          </p:cNvSpPr>
          <p:nvPr>
            <p:ph idx="1"/>
          </p:nvPr>
        </p:nvSpPr>
        <p:spPr/>
        <p:txBody>
          <a:bodyPr/>
          <a:lstStyle/>
          <a:p>
            <a:endParaRPr lang="vi-VN"/>
          </a:p>
        </p:txBody>
      </p:sp>
      <p:sp>
        <p:nvSpPr>
          <p:cNvPr id="4" name="Rectangle 3">
            <a:extLst>
              <a:ext uri="{FF2B5EF4-FFF2-40B4-BE49-F238E27FC236}">
                <a16:creationId xmlns:a16="http://schemas.microsoft.com/office/drawing/2014/main" id="{A872EF3F-C395-4306-AD21-1B4B2BB9BDE1}"/>
              </a:ext>
            </a:extLst>
          </p:cNvPr>
          <p:cNvSpPr/>
          <p:nvPr/>
        </p:nvSpPr>
        <p:spPr>
          <a:xfrm>
            <a:off x="3543299" y="2527865"/>
            <a:ext cx="1910443" cy="604157"/>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rPr>
              <a:t>Balance Router</a:t>
            </a:r>
            <a:br>
              <a:rPr lang="vi-VN">
                <a:solidFill>
                  <a:sysClr val="windowText" lastClr="000000"/>
                </a:solidFill>
              </a:rPr>
            </a:br>
            <a:r>
              <a:rPr lang="vi-VN">
                <a:solidFill>
                  <a:sysClr val="windowText" lastClr="000000"/>
                </a:solidFill>
              </a:rPr>
              <a:t>Draytek 3220</a:t>
            </a:r>
          </a:p>
        </p:txBody>
      </p:sp>
      <p:sp>
        <p:nvSpPr>
          <p:cNvPr id="6" name="Rectangle 5">
            <a:extLst>
              <a:ext uri="{FF2B5EF4-FFF2-40B4-BE49-F238E27FC236}">
                <a16:creationId xmlns:a16="http://schemas.microsoft.com/office/drawing/2014/main" id="{51F4B9DC-633D-4C1C-8793-06CAF13B09E2}"/>
              </a:ext>
            </a:extLst>
          </p:cNvPr>
          <p:cNvSpPr/>
          <p:nvPr/>
        </p:nvSpPr>
        <p:spPr>
          <a:xfrm>
            <a:off x="3175904" y="5381279"/>
            <a:ext cx="2645229" cy="87766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rPr>
              <a:t>Core Switch</a:t>
            </a:r>
          </a:p>
          <a:p>
            <a:pPr algn="ctr"/>
            <a:r>
              <a:rPr lang="vi-VN">
                <a:solidFill>
                  <a:sysClr val="windowText" lastClr="000000"/>
                </a:solidFill>
              </a:rPr>
              <a:t>Cisco SG95-16</a:t>
            </a:r>
            <a:br>
              <a:rPr lang="vi-VN">
                <a:solidFill>
                  <a:sysClr val="windowText" lastClr="000000"/>
                </a:solidFill>
              </a:rPr>
            </a:br>
            <a:r>
              <a:rPr lang="vi-VN">
                <a:solidFill>
                  <a:sysClr val="windowText" lastClr="000000"/>
                </a:solidFill>
              </a:rPr>
              <a:t>Floor 4 5 6</a:t>
            </a:r>
          </a:p>
        </p:txBody>
      </p:sp>
      <p:sp>
        <p:nvSpPr>
          <p:cNvPr id="7" name="Rectangle 6">
            <a:extLst>
              <a:ext uri="{FF2B5EF4-FFF2-40B4-BE49-F238E27FC236}">
                <a16:creationId xmlns:a16="http://schemas.microsoft.com/office/drawing/2014/main" id="{3E5B887C-A4A7-4F57-B4EB-D50AAAB8AC9E}"/>
              </a:ext>
            </a:extLst>
          </p:cNvPr>
          <p:cNvSpPr/>
          <p:nvPr/>
        </p:nvSpPr>
        <p:spPr>
          <a:xfrm>
            <a:off x="3057649" y="1314696"/>
            <a:ext cx="1910443" cy="604157"/>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rPr>
              <a:t>ISP Viettel</a:t>
            </a:r>
          </a:p>
        </p:txBody>
      </p:sp>
      <p:sp>
        <p:nvSpPr>
          <p:cNvPr id="8" name="Rectangle 7">
            <a:extLst>
              <a:ext uri="{FF2B5EF4-FFF2-40B4-BE49-F238E27FC236}">
                <a16:creationId xmlns:a16="http://schemas.microsoft.com/office/drawing/2014/main" id="{80B5C233-11DC-4139-9939-80E7168D1EA7}"/>
              </a:ext>
            </a:extLst>
          </p:cNvPr>
          <p:cNvSpPr/>
          <p:nvPr/>
        </p:nvSpPr>
        <p:spPr>
          <a:xfrm>
            <a:off x="5149198" y="1317903"/>
            <a:ext cx="1910443" cy="604157"/>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rPr>
              <a:t>ISP VNPT 1</a:t>
            </a:r>
          </a:p>
        </p:txBody>
      </p:sp>
      <p:sp>
        <p:nvSpPr>
          <p:cNvPr id="9" name="Rectangle 8">
            <a:extLst>
              <a:ext uri="{FF2B5EF4-FFF2-40B4-BE49-F238E27FC236}">
                <a16:creationId xmlns:a16="http://schemas.microsoft.com/office/drawing/2014/main" id="{070FCF73-E8D6-457D-8043-14D09DC94410}"/>
              </a:ext>
            </a:extLst>
          </p:cNvPr>
          <p:cNvSpPr/>
          <p:nvPr/>
        </p:nvSpPr>
        <p:spPr>
          <a:xfrm>
            <a:off x="7240746" y="1314697"/>
            <a:ext cx="1910443" cy="604157"/>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rPr>
              <a:t>ISP VNPT 2</a:t>
            </a:r>
          </a:p>
        </p:txBody>
      </p:sp>
      <p:cxnSp>
        <p:nvCxnSpPr>
          <p:cNvPr id="11" name="Straight Connector 10">
            <a:extLst>
              <a:ext uri="{FF2B5EF4-FFF2-40B4-BE49-F238E27FC236}">
                <a16:creationId xmlns:a16="http://schemas.microsoft.com/office/drawing/2014/main" id="{F662C5A0-D1DB-425F-B1B6-B4C458457B59}"/>
              </a:ext>
            </a:extLst>
          </p:cNvPr>
          <p:cNvCxnSpPr>
            <a:stCxn id="7" idx="2"/>
            <a:endCxn id="4" idx="0"/>
          </p:cNvCxnSpPr>
          <p:nvPr/>
        </p:nvCxnSpPr>
        <p:spPr>
          <a:xfrm>
            <a:off x="4012871" y="1918853"/>
            <a:ext cx="485650" cy="609012"/>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93AD55D3-8E71-4305-B57C-6388640B8D26}"/>
              </a:ext>
            </a:extLst>
          </p:cNvPr>
          <p:cNvCxnSpPr>
            <a:stCxn id="8" idx="2"/>
            <a:endCxn id="4" idx="0"/>
          </p:cNvCxnSpPr>
          <p:nvPr/>
        </p:nvCxnSpPr>
        <p:spPr>
          <a:xfrm flipH="1">
            <a:off x="4498521" y="1922060"/>
            <a:ext cx="1605899" cy="605805"/>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B098112D-DA97-4575-897D-AC961A46644F}"/>
              </a:ext>
            </a:extLst>
          </p:cNvPr>
          <p:cNvCxnSpPr>
            <a:stCxn id="9" idx="2"/>
            <a:endCxn id="4" idx="0"/>
          </p:cNvCxnSpPr>
          <p:nvPr/>
        </p:nvCxnSpPr>
        <p:spPr>
          <a:xfrm flipH="1">
            <a:off x="4498521" y="1918854"/>
            <a:ext cx="3697447" cy="609011"/>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F84BFAD7-1C7A-487C-9C04-1B7E94AFD1BC}"/>
              </a:ext>
            </a:extLst>
          </p:cNvPr>
          <p:cNvCxnSpPr>
            <a:cxnSpLocks/>
            <a:stCxn id="4" idx="2"/>
            <a:endCxn id="81" idx="0"/>
          </p:cNvCxnSpPr>
          <p:nvPr/>
        </p:nvCxnSpPr>
        <p:spPr>
          <a:xfrm flipH="1">
            <a:off x="4498520" y="3132022"/>
            <a:ext cx="1" cy="524306"/>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Straight Connector 26">
            <a:extLst>
              <a:ext uri="{FF2B5EF4-FFF2-40B4-BE49-F238E27FC236}">
                <a16:creationId xmlns:a16="http://schemas.microsoft.com/office/drawing/2014/main" id="{9450D7CB-B269-4C76-9481-9B4D8D4171F6}"/>
              </a:ext>
            </a:extLst>
          </p:cNvPr>
          <p:cNvCxnSpPr>
            <a:cxnSpLocks/>
            <a:stCxn id="81" idx="2"/>
            <a:endCxn id="6" idx="0"/>
          </p:cNvCxnSpPr>
          <p:nvPr/>
        </p:nvCxnSpPr>
        <p:spPr>
          <a:xfrm flipH="1">
            <a:off x="4498519" y="4533993"/>
            <a:ext cx="1" cy="847286"/>
          </a:xfrm>
          <a:prstGeom prst="line">
            <a:avLst/>
          </a:prstGeom>
        </p:spPr>
        <p:style>
          <a:lnRef idx="3">
            <a:schemeClr val="accent2"/>
          </a:lnRef>
          <a:fillRef idx="0">
            <a:schemeClr val="accent2"/>
          </a:fillRef>
          <a:effectRef idx="2">
            <a:schemeClr val="accent2"/>
          </a:effectRef>
          <a:fontRef idx="minor">
            <a:schemeClr val="tx1"/>
          </a:fontRef>
        </p:style>
      </p:cxnSp>
      <p:grpSp>
        <p:nvGrpSpPr>
          <p:cNvPr id="43" name="Group 42">
            <a:extLst>
              <a:ext uri="{FF2B5EF4-FFF2-40B4-BE49-F238E27FC236}">
                <a16:creationId xmlns:a16="http://schemas.microsoft.com/office/drawing/2014/main" id="{2A4D76B9-CBB6-421C-8C09-DD1A4F7CF899}"/>
              </a:ext>
            </a:extLst>
          </p:cNvPr>
          <p:cNvGrpSpPr/>
          <p:nvPr/>
        </p:nvGrpSpPr>
        <p:grpSpPr>
          <a:xfrm>
            <a:off x="6372909" y="2756092"/>
            <a:ext cx="1707326" cy="2351171"/>
            <a:chOff x="9212715" y="1977928"/>
            <a:chExt cx="1707326" cy="2351171"/>
          </a:xfrm>
        </p:grpSpPr>
        <p:sp>
          <p:nvSpPr>
            <p:cNvPr id="31" name="Rectangle 30">
              <a:extLst>
                <a:ext uri="{FF2B5EF4-FFF2-40B4-BE49-F238E27FC236}">
                  <a16:creationId xmlns:a16="http://schemas.microsoft.com/office/drawing/2014/main" id="{CA01702A-0D04-40D3-90B8-6EC7A6848B13}"/>
                </a:ext>
              </a:extLst>
            </p:cNvPr>
            <p:cNvSpPr/>
            <p:nvPr/>
          </p:nvSpPr>
          <p:spPr>
            <a:xfrm>
              <a:off x="9227512" y="1977928"/>
              <a:ext cx="1692529" cy="127924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rPr>
                <a:t>Distribution Switch</a:t>
              </a:r>
            </a:p>
            <a:p>
              <a:pPr algn="ctr"/>
              <a:r>
                <a:rPr lang="vi-VN">
                  <a:solidFill>
                    <a:sysClr val="windowText" lastClr="000000"/>
                  </a:solidFill>
                </a:rPr>
                <a:t>Totolink </a:t>
              </a:r>
              <a:r>
                <a:rPr lang="vi-VN" sz="1800" i="0">
                  <a:solidFill>
                    <a:srgbClr val="000000"/>
                  </a:solidFill>
                  <a:effectLst/>
                  <a:latin typeface="Arial" panose="020B0604020202020204" pitchFamily="34" charset="0"/>
                </a:rPr>
                <a:t>A3002RU_V2</a:t>
              </a:r>
              <a:endParaRPr lang="vi-VN">
                <a:solidFill>
                  <a:sysClr val="windowText" lastClr="000000"/>
                </a:solidFill>
              </a:endParaRPr>
            </a:p>
          </p:txBody>
        </p:sp>
        <p:sp>
          <p:nvSpPr>
            <p:cNvPr id="33" name="Rectangle 32">
              <a:extLst>
                <a:ext uri="{FF2B5EF4-FFF2-40B4-BE49-F238E27FC236}">
                  <a16:creationId xmlns:a16="http://schemas.microsoft.com/office/drawing/2014/main" id="{86872786-264C-44B2-9D73-6598D65840C9}"/>
                </a:ext>
              </a:extLst>
            </p:cNvPr>
            <p:cNvSpPr/>
            <p:nvPr/>
          </p:nvSpPr>
          <p:spPr>
            <a:xfrm>
              <a:off x="9212715" y="3122831"/>
              <a:ext cx="1541680" cy="516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rPr>
                <a:t>….</a:t>
              </a:r>
            </a:p>
          </p:txBody>
        </p:sp>
        <p:sp>
          <p:nvSpPr>
            <p:cNvPr id="34" name="Rectangle 33">
              <a:extLst>
                <a:ext uri="{FF2B5EF4-FFF2-40B4-BE49-F238E27FC236}">
                  <a16:creationId xmlns:a16="http://schemas.microsoft.com/office/drawing/2014/main" id="{D21FE688-D5F0-4163-946F-E58D7579B905}"/>
                </a:ext>
              </a:extLst>
            </p:cNvPr>
            <p:cNvSpPr/>
            <p:nvPr/>
          </p:nvSpPr>
          <p:spPr>
            <a:xfrm>
              <a:off x="9212715" y="3724942"/>
              <a:ext cx="1541680" cy="604157"/>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rPr>
                <a:t>Distribution Switch</a:t>
              </a:r>
            </a:p>
          </p:txBody>
        </p:sp>
      </p:grpSp>
      <p:cxnSp>
        <p:nvCxnSpPr>
          <p:cNvPr id="42" name="Straight Connector 41">
            <a:extLst>
              <a:ext uri="{FF2B5EF4-FFF2-40B4-BE49-F238E27FC236}">
                <a16:creationId xmlns:a16="http://schemas.microsoft.com/office/drawing/2014/main" id="{9F50133E-EC30-4A4D-B9AD-B003E71ACE13}"/>
              </a:ext>
            </a:extLst>
          </p:cNvPr>
          <p:cNvCxnSpPr>
            <a:cxnSpLocks/>
            <a:stCxn id="81" idx="3"/>
            <a:endCxn id="31" idx="1"/>
          </p:cNvCxnSpPr>
          <p:nvPr/>
        </p:nvCxnSpPr>
        <p:spPr>
          <a:xfrm flipV="1">
            <a:off x="5821134" y="3395715"/>
            <a:ext cx="566572" cy="699446"/>
          </a:xfrm>
          <a:prstGeom prst="line">
            <a:avLst/>
          </a:prstGeom>
        </p:spPr>
        <p:style>
          <a:lnRef idx="3">
            <a:schemeClr val="accent4"/>
          </a:lnRef>
          <a:fillRef idx="0">
            <a:schemeClr val="accent4"/>
          </a:fillRef>
          <a:effectRef idx="2">
            <a:schemeClr val="accent4"/>
          </a:effectRef>
          <a:fontRef idx="minor">
            <a:schemeClr val="tx1"/>
          </a:fontRef>
        </p:style>
      </p:cxnSp>
      <p:cxnSp>
        <p:nvCxnSpPr>
          <p:cNvPr id="45" name="Straight Connector 44">
            <a:extLst>
              <a:ext uri="{FF2B5EF4-FFF2-40B4-BE49-F238E27FC236}">
                <a16:creationId xmlns:a16="http://schemas.microsoft.com/office/drawing/2014/main" id="{3DFED98F-27A7-41F7-8C21-861165DCD376}"/>
              </a:ext>
            </a:extLst>
          </p:cNvPr>
          <p:cNvCxnSpPr>
            <a:cxnSpLocks/>
            <a:stCxn id="81" idx="3"/>
            <a:endCxn id="33" idx="1"/>
          </p:cNvCxnSpPr>
          <p:nvPr/>
        </p:nvCxnSpPr>
        <p:spPr>
          <a:xfrm>
            <a:off x="5821134" y="4095161"/>
            <a:ext cx="551775" cy="64031"/>
          </a:xfrm>
          <a:prstGeom prst="line">
            <a:avLst/>
          </a:prstGeom>
        </p:spPr>
        <p:style>
          <a:lnRef idx="3">
            <a:schemeClr val="accent4"/>
          </a:lnRef>
          <a:fillRef idx="0">
            <a:schemeClr val="accent4"/>
          </a:fillRef>
          <a:effectRef idx="2">
            <a:schemeClr val="accent4"/>
          </a:effectRef>
          <a:fontRef idx="minor">
            <a:schemeClr val="tx1"/>
          </a:fontRef>
        </p:style>
      </p:cxnSp>
      <p:cxnSp>
        <p:nvCxnSpPr>
          <p:cNvPr id="47" name="Straight Connector 46">
            <a:extLst>
              <a:ext uri="{FF2B5EF4-FFF2-40B4-BE49-F238E27FC236}">
                <a16:creationId xmlns:a16="http://schemas.microsoft.com/office/drawing/2014/main" id="{DDEF7591-478A-4F1E-9520-2E7887ECE394}"/>
              </a:ext>
            </a:extLst>
          </p:cNvPr>
          <p:cNvCxnSpPr>
            <a:cxnSpLocks/>
            <a:stCxn id="81" idx="3"/>
            <a:endCxn id="34" idx="1"/>
          </p:cNvCxnSpPr>
          <p:nvPr/>
        </p:nvCxnSpPr>
        <p:spPr>
          <a:xfrm>
            <a:off x="5821134" y="4095161"/>
            <a:ext cx="551775" cy="710024"/>
          </a:xfrm>
          <a:prstGeom prst="line">
            <a:avLst/>
          </a:prstGeom>
        </p:spPr>
        <p:style>
          <a:lnRef idx="3">
            <a:schemeClr val="accent4"/>
          </a:lnRef>
          <a:fillRef idx="0">
            <a:schemeClr val="accent4"/>
          </a:fillRef>
          <a:effectRef idx="2">
            <a:schemeClr val="accent4"/>
          </a:effectRef>
          <a:fontRef idx="minor">
            <a:schemeClr val="tx1"/>
          </a:fontRef>
        </p:style>
      </p:cxnSp>
      <p:sp>
        <p:nvSpPr>
          <p:cNvPr id="81" name="Rectangle 80">
            <a:extLst>
              <a:ext uri="{FF2B5EF4-FFF2-40B4-BE49-F238E27FC236}">
                <a16:creationId xmlns:a16="http://schemas.microsoft.com/office/drawing/2014/main" id="{27ECAEC7-C947-4158-9CC8-B48B79D30589}"/>
              </a:ext>
            </a:extLst>
          </p:cNvPr>
          <p:cNvSpPr/>
          <p:nvPr/>
        </p:nvSpPr>
        <p:spPr>
          <a:xfrm>
            <a:off x="3175905" y="3656328"/>
            <a:ext cx="2645229" cy="87766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rPr>
              <a:t>Core Switch</a:t>
            </a:r>
          </a:p>
          <a:p>
            <a:pPr algn="ctr"/>
            <a:r>
              <a:rPr lang="vi-VN">
                <a:solidFill>
                  <a:sysClr val="windowText" lastClr="000000"/>
                </a:solidFill>
              </a:rPr>
              <a:t>Cisco SG95-16</a:t>
            </a:r>
            <a:br>
              <a:rPr lang="vi-VN">
                <a:solidFill>
                  <a:sysClr val="windowText" lastClr="000000"/>
                </a:solidFill>
              </a:rPr>
            </a:br>
            <a:r>
              <a:rPr lang="vi-VN">
                <a:solidFill>
                  <a:sysClr val="windowText" lastClr="000000"/>
                </a:solidFill>
              </a:rPr>
              <a:t>Floor 1 2 3 Sảnh</a:t>
            </a:r>
          </a:p>
        </p:txBody>
      </p:sp>
      <p:sp>
        <p:nvSpPr>
          <p:cNvPr id="92" name="Rectangle 91">
            <a:extLst>
              <a:ext uri="{FF2B5EF4-FFF2-40B4-BE49-F238E27FC236}">
                <a16:creationId xmlns:a16="http://schemas.microsoft.com/office/drawing/2014/main" id="{503B3309-F80C-44FF-8A59-1BD8EF38BFDB}"/>
              </a:ext>
            </a:extLst>
          </p:cNvPr>
          <p:cNvSpPr/>
          <p:nvPr/>
        </p:nvSpPr>
        <p:spPr>
          <a:xfrm>
            <a:off x="6226990" y="5551196"/>
            <a:ext cx="1726062" cy="787847"/>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rPr>
              <a:t>Distribution Switch</a:t>
            </a:r>
          </a:p>
        </p:txBody>
      </p:sp>
      <p:sp>
        <p:nvSpPr>
          <p:cNvPr id="93" name="Rectangle 92">
            <a:extLst>
              <a:ext uri="{FF2B5EF4-FFF2-40B4-BE49-F238E27FC236}">
                <a16:creationId xmlns:a16="http://schemas.microsoft.com/office/drawing/2014/main" id="{25B2A0E1-B476-4398-8E87-502C0FC7F8E6}"/>
              </a:ext>
            </a:extLst>
          </p:cNvPr>
          <p:cNvSpPr/>
          <p:nvPr/>
        </p:nvSpPr>
        <p:spPr>
          <a:xfrm>
            <a:off x="6205206" y="6341606"/>
            <a:ext cx="1541680" cy="516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rPr>
              <a:t>….</a:t>
            </a:r>
          </a:p>
        </p:txBody>
      </p:sp>
      <p:cxnSp>
        <p:nvCxnSpPr>
          <p:cNvPr id="96" name="Straight Connector 95">
            <a:extLst>
              <a:ext uri="{FF2B5EF4-FFF2-40B4-BE49-F238E27FC236}">
                <a16:creationId xmlns:a16="http://schemas.microsoft.com/office/drawing/2014/main" id="{720BA5D3-AC32-40F2-B001-45FF972399A7}"/>
              </a:ext>
            </a:extLst>
          </p:cNvPr>
          <p:cNvCxnSpPr>
            <a:cxnSpLocks/>
            <a:stCxn id="6" idx="3"/>
            <a:endCxn id="92" idx="1"/>
          </p:cNvCxnSpPr>
          <p:nvPr/>
        </p:nvCxnSpPr>
        <p:spPr>
          <a:xfrm>
            <a:off x="5821133" y="5820112"/>
            <a:ext cx="405857" cy="125008"/>
          </a:xfrm>
          <a:prstGeom prst="line">
            <a:avLst/>
          </a:prstGeom>
        </p:spPr>
        <p:style>
          <a:lnRef idx="3">
            <a:schemeClr val="accent4"/>
          </a:lnRef>
          <a:fillRef idx="0">
            <a:schemeClr val="accent4"/>
          </a:fillRef>
          <a:effectRef idx="2">
            <a:schemeClr val="accent4"/>
          </a:effectRef>
          <a:fontRef idx="minor">
            <a:schemeClr val="tx1"/>
          </a:fontRef>
        </p:style>
      </p:cxnSp>
      <p:cxnSp>
        <p:nvCxnSpPr>
          <p:cNvPr id="102" name="Straight Connector 101">
            <a:extLst>
              <a:ext uri="{FF2B5EF4-FFF2-40B4-BE49-F238E27FC236}">
                <a16:creationId xmlns:a16="http://schemas.microsoft.com/office/drawing/2014/main" id="{428B98D4-CF13-46BA-8ECA-000496ABDBF1}"/>
              </a:ext>
            </a:extLst>
          </p:cNvPr>
          <p:cNvCxnSpPr>
            <a:cxnSpLocks/>
            <a:stCxn id="92" idx="3"/>
            <a:endCxn id="98" idx="1"/>
          </p:cNvCxnSpPr>
          <p:nvPr/>
        </p:nvCxnSpPr>
        <p:spPr>
          <a:xfrm flipV="1">
            <a:off x="7953052" y="5853275"/>
            <a:ext cx="127187" cy="91845"/>
          </a:xfrm>
          <a:prstGeom prst="line">
            <a:avLst/>
          </a:prstGeom>
        </p:spPr>
        <p:style>
          <a:lnRef idx="1">
            <a:schemeClr val="dk1"/>
          </a:lnRef>
          <a:fillRef idx="0">
            <a:schemeClr val="dk1"/>
          </a:fillRef>
          <a:effectRef idx="0">
            <a:schemeClr val="dk1"/>
          </a:effectRef>
          <a:fontRef idx="minor">
            <a:schemeClr val="tx1"/>
          </a:fontRef>
        </p:style>
      </p:cxnSp>
      <p:grpSp>
        <p:nvGrpSpPr>
          <p:cNvPr id="114" name="Group 113">
            <a:extLst>
              <a:ext uri="{FF2B5EF4-FFF2-40B4-BE49-F238E27FC236}">
                <a16:creationId xmlns:a16="http://schemas.microsoft.com/office/drawing/2014/main" id="{6260B007-647D-4762-8355-2EB905012463}"/>
              </a:ext>
            </a:extLst>
          </p:cNvPr>
          <p:cNvGrpSpPr/>
          <p:nvPr/>
        </p:nvGrpSpPr>
        <p:grpSpPr>
          <a:xfrm>
            <a:off x="8080239" y="5551196"/>
            <a:ext cx="3655194" cy="633498"/>
            <a:chOff x="8978310" y="5105223"/>
            <a:chExt cx="3655194" cy="633498"/>
          </a:xfrm>
        </p:grpSpPr>
        <p:sp>
          <p:nvSpPr>
            <p:cNvPr id="98" name="Rectangle 97">
              <a:extLst>
                <a:ext uri="{FF2B5EF4-FFF2-40B4-BE49-F238E27FC236}">
                  <a16:creationId xmlns:a16="http://schemas.microsoft.com/office/drawing/2014/main" id="{B93D6125-6ACC-4F29-A891-97F693B09B6C}"/>
                </a:ext>
              </a:extLst>
            </p:cNvPr>
            <p:cNvSpPr/>
            <p:nvPr/>
          </p:nvSpPr>
          <p:spPr>
            <a:xfrm>
              <a:off x="8978310" y="5105223"/>
              <a:ext cx="1377719" cy="604157"/>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rPr>
                <a:t>Accept Point</a:t>
              </a:r>
            </a:p>
          </p:txBody>
        </p:sp>
        <p:sp>
          <p:nvSpPr>
            <p:cNvPr id="105" name="Rectangle 104">
              <a:extLst>
                <a:ext uri="{FF2B5EF4-FFF2-40B4-BE49-F238E27FC236}">
                  <a16:creationId xmlns:a16="http://schemas.microsoft.com/office/drawing/2014/main" id="{5C4B5AEE-CF76-4E5A-9427-ABC8926D2E89}"/>
                </a:ext>
              </a:extLst>
            </p:cNvPr>
            <p:cNvSpPr/>
            <p:nvPr/>
          </p:nvSpPr>
          <p:spPr>
            <a:xfrm>
              <a:off x="11255785" y="5134564"/>
              <a:ext cx="1377719" cy="604157"/>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rPr>
                <a:t>End user</a:t>
              </a:r>
            </a:p>
          </p:txBody>
        </p:sp>
        <p:cxnSp>
          <p:nvCxnSpPr>
            <p:cNvPr id="107" name="Straight Connector 106">
              <a:extLst>
                <a:ext uri="{FF2B5EF4-FFF2-40B4-BE49-F238E27FC236}">
                  <a16:creationId xmlns:a16="http://schemas.microsoft.com/office/drawing/2014/main" id="{E75E0E8E-8EE7-498E-BC4F-38344FD807B9}"/>
                </a:ext>
              </a:extLst>
            </p:cNvPr>
            <p:cNvCxnSpPr>
              <a:stCxn id="98" idx="3"/>
              <a:endCxn id="105" idx="1"/>
            </p:cNvCxnSpPr>
            <p:nvPr/>
          </p:nvCxnSpPr>
          <p:spPr>
            <a:xfrm>
              <a:off x="10356029" y="5407302"/>
              <a:ext cx="899756" cy="29341"/>
            </a:xfrm>
            <a:prstGeom prst="line">
              <a:avLst/>
            </a:prstGeom>
          </p:spPr>
          <p:style>
            <a:lnRef idx="1">
              <a:schemeClr val="dk1"/>
            </a:lnRef>
            <a:fillRef idx="0">
              <a:schemeClr val="dk1"/>
            </a:fillRef>
            <a:effectRef idx="0">
              <a:schemeClr val="dk1"/>
            </a:effectRef>
            <a:fontRef idx="minor">
              <a:schemeClr val="tx1"/>
            </a:fontRef>
          </p:style>
        </p:cxnSp>
      </p:grpSp>
      <p:grpSp>
        <p:nvGrpSpPr>
          <p:cNvPr id="115" name="Group 114">
            <a:extLst>
              <a:ext uri="{FF2B5EF4-FFF2-40B4-BE49-F238E27FC236}">
                <a16:creationId xmlns:a16="http://schemas.microsoft.com/office/drawing/2014/main" id="{DE2C5B88-6B6D-4BC6-B0B2-5DA09699751D}"/>
              </a:ext>
            </a:extLst>
          </p:cNvPr>
          <p:cNvGrpSpPr/>
          <p:nvPr/>
        </p:nvGrpSpPr>
        <p:grpSpPr>
          <a:xfrm>
            <a:off x="8247298" y="4353479"/>
            <a:ext cx="3488135" cy="706385"/>
            <a:chOff x="9145369" y="5491326"/>
            <a:chExt cx="3488135" cy="706385"/>
          </a:xfrm>
        </p:grpSpPr>
        <p:sp>
          <p:nvSpPr>
            <p:cNvPr id="116" name="Rectangle 115">
              <a:extLst>
                <a:ext uri="{FF2B5EF4-FFF2-40B4-BE49-F238E27FC236}">
                  <a16:creationId xmlns:a16="http://schemas.microsoft.com/office/drawing/2014/main" id="{55098E81-0FC9-4FFD-9526-1AA3EB208101}"/>
                </a:ext>
              </a:extLst>
            </p:cNvPr>
            <p:cNvSpPr/>
            <p:nvPr/>
          </p:nvSpPr>
          <p:spPr>
            <a:xfrm>
              <a:off x="9145369" y="5593554"/>
              <a:ext cx="1377719" cy="604157"/>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rPr>
                <a:t>Accept Point</a:t>
              </a:r>
            </a:p>
          </p:txBody>
        </p:sp>
        <p:sp>
          <p:nvSpPr>
            <p:cNvPr id="117" name="Rectangle 116">
              <a:extLst>
                <a:ext uri="{FF2B5EF4-FFF2-40B4-BE49-F238E27FC236}">
                  <a16:creationId xmlns:a16="http://schemas.microsoft.com/office/drawing/2014/main" id="{53D74B80-6C8A-4268-AC9D-A0DDC1CC6949}"/>
                </a:ext>
              </a:extLst>
            </p:cNvPr>
            <p:cNvSpPr/>
            <p:nvPr/>
          </p:nvSpPr>
          <p:spPr>
            <a:xfrm>
              <a:off x="11255785" y="5491326"/>
              <a:ext cx="1377719" cy="604157"/>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rPr>
                <a:t>End user</a:t>
              </a:r>
            </a:p>
          </p:txBody>
        </p:sp>
        <p:cxnSp>
          <p:nvCxnSpPr>
            <p:cNvPr id="118" name="Straight Connector 117">
              <a:extLst>
                <a:ext uri="{FF2B5EF4-FFF2-40B4-BE49-F238E27FC236}">
                  <a16:creationId xmlns:a16="http://schemas.microsoft.com/office/drawing/2014/main" id="{B70A80DA-5323-4B13-B12A-0A77CBEA867B}"/>
                </a:ext>
              </a:extLst>
            </p:cNvPr>
            <p:cNvCxnSpPr>
              <a:stCxn id="116" idx="3"/>
              <a:endCxn id="117" idx="1"/>
            </p:cNvCxnSpPr>
            <p:nvPr/>
          </p:nvCxnSpPr>
          <p:spPr>
            <a:xfrm flipV="1">
              <a:off x="10523088" y="5793405"/>
              <a:ext cx="732697" cy="102228"/>
            </a:xfrm>
            <a:prstGeom prst="line">
              <a:avLst/>
            </a:prstGeom>
          </p:spPr>
          <p:style>
            <a:lnRef idx="1">
              <a:schemeClr val="dk1"/>
            </a:lnRef>
            <a:fillRef idx="0">
              <a:schemeClr val="dk1"/>
            </a:fillRef>
            <a:effectRef idx="0">
              <a:schemeClr val="dk1"/>
            </a:effectRef>
            <a:fontRef idx="minor">
              <a:schemeClr val="tx1"/>
            </a:fontRef>
          </p:style>
        </p:cxnSp>
      </p:grpSp>
      <p:grpSp>
        <p:nvGrpSpPr>
          <p:cNvPr id="119" name="Group 118">
            <a:extLst>
              <a:ext uri="{FF2B5EF4-FFF2-40B4-BE49-F238E27FC236}">
                <a16:creationId xmlns:a16="http://schemas.microsoft.com/office/drawing/2014/main" id="{A81DFDC3-D4FF-48F4-8F04-1A4C883C63B1}"/>
              </a:ext>
            </a:extLst>
          </p:cNvPr>
          <p:cNvGrpSpPr/>
          <p:nvPr/>
        </p:nvGrpSpPr>
        <p:grpSpPr>
          <a:xfrm>
            <a:off x="8420081" y="2225786"/>
            <a:ext cx="3315352" cy="1745749"/>
            <a:chOff x="9174964" y="4443298"/>
            <a:chExt cx="3315352" cy="1745749"/>
          </a:xfrm>
        </p:grpSpPr>
        <p:sp>
          <p:nvSpPr>
            <p:cNvPr id="120" name="Rectangle 119">
              <a:extLst>
                <a:ext uri="{FF2B5EF4-FFF2-40B4-BE49-F238E27FC236}">
                  <a16:creationId xmlns:a16="http://schemas.microsoft.com/office/drawing/2014/main" id="{E436E07B-D663-48FD-BEFC-8E249AA197F3}"/>
                </a:ext>
              </a:extLst>
            </p:cNvPr>
            <p:cNvSpPr/>
            <p:nvPr/>
          </p:nvSpPr>
          <p:spPr>
            <a:xfrm>
              <a:off x="9174964" y="4909802"/>
              <a:ext cx="1377719" cy="127924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rPr>
                <a:t>Accept Point</a:t>
              </a:r>
            </a:p>
            <a:p>
              <a:pPr algn="ctr"/>
              <a:r>
                <a:rPr lang="vi-VN">
                  <a:solidFill>
                    <a:sysClr val="windowText" lastClr="000000"/>
                  </a:solidFill>
                </a:rPr>
                <a:t>Totolink</a:t>
              </a:r>
            </a:p>
            <a:p>
              <a:pPr algn="ctr"/>
              <a:r>
                <a:rPr lang="vi-VN">
                  <a:solidFill>
                    <a:sysClr val="windowText" lastClr="000000"/>
                  </a:solidFill>
                </a:rPr>
                <a:t>Ex1200L</a:t>
              </a:r>
            </a:p>
          </p:txBody>
        </p:sp>
        <p:sp>
          <p:nvSpPr>
            <p:cNvPr id="121" name="Rectangle 120">
              <a:extLst>
                <a:ext uri="{FF2B5EF4-FFF2-40B4-BE49-F238E27FC236}">
                  <a16:creationId xmlns:a16="http://schemas.microsoft.com/office/drawing/2014/main" id="{B5A6E1FD-FE8B-4FC7-BDF3-9B2D40482FA4}"/>
                </a:ext>
              </a:extLst>
            </p:cNvPr>
            <p:cNvSpPr/>
            <p:nvPr/>
          </p:nvSpPr>
          <p:spPr>
            <a:xfrm>
              <a:off x="11112597" y="5247345"/>
              <a:ext cx="1377719" cy="604157"/>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rPr>
                <a:t>End user</a:t>
              </a:r>
            </a:p>
          </p:txBody>
        </p:sp>
        <p:cxnSp>
          <p:nvCxnSpPr>
            <p:cNvPr id="122" name="Straight Connector 121">
              <a:extLst>
                <a:ext uri="{FF2B5EF4-FFF2-40B4-BE49-F238E27FC236}">
                  <a16:creationId xmlns:a16="http://schemas.microsoft.com/office/drawing/2014/main" id="{A08FEEAB-1165-4F8E-8E7A-C4CC21653147}"/>
                </a:ext>
              </a:extLst>
            </p:cNvPr>
            <p:cNvCxnSpPr>
              <a:cxnSpLocks/>
              <a:stCxn id="120" idx="3"/>
              <a:endCxn id="121" idx="1"/>
            </p:cNvCxnSpPr>
            <p:nvPr/>
          </p:nvCxnSpPr>
          <p:spPr>
            <a:xfrm flipV="1">
              <a:off x="10552683" y="5549424"/>
              <a:ext cx="559914" cy="1"/>
            </a:xfrm>
            <a:prstGeom prst="line">
              <a:avLst/>
            </a:prstGeom>
          </p:spPr>
          <p:style>
            <a:lnRef idx="1">
              <a:schemeClr val="dk1"/>
            </a:lnRef>
            <a:fillRef idx="0">
              <a:schemeClr val="dk1"/>
            </a:fillRef>
            <a:effectRef idx="0">
              <a:schemeClr val="dk1"/>
            </a:effectRef>
            <a:fontRef idx="minor">
              <a:schemeClr val="tx1"/>
            </a:fontRef>
          </p:style>
        </p:cxnSp>
        <p:sp>
          <p:nvSpPr>
            <p:cNvPr id="184" name="Rectangle 183">
              <a:extLst>
                <a:ext uri="{FF2B5EF4-FFF2-40B4-BE49-F238E27FC236}">
                  <a16:creationId xmlns:a16="http://schemas.microsoft.com/office/drawing/2014/main" id="{491B7D15-CD08-46AB-B083-383DBEC71723}"/>
                </a:ext>
              </a:extLst>
            </p:cNvPr>
            <p:cNvSpPr/>
            <p:nvPr/>
          </p:nvSpPr>
          <p:spPr>
            <a:xfrm>
              <a:off x="11112597" y="4443298"/>
              <a:ext cx="1377719" cy="604157"/>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rPr>
                <a:t>End user</a:t>
              </a:r>
            </a:p>
          </p:txBody>
        </p:sp>
      </p:grpSp>
      <p:cxnSp>
        <p:nvCxnSpPr>
          <p:cNvPr id="124" name="Straight Connector 123">
            <a:extLst>
              <a:ext uri="{FF2B5EF4-FFF2-40B4-BE49-F238E27FC236}">
                <a16:creationId xmlns:a16="http://schemas.microsoft.com/office/drawing/2014/main" id="{7FCE9683-29F7-4A79-80E4-BCA12B072E96}"/>
              </a:ext>
            </a:extLst>
          </p:cNvPr>
          <p:cNvCxnSpPr>
            <a:cxnSpLocks/>
            <a:stCxn id="120" idx="1"/>
            <a:endCxn id="31" idx="3"/>
          </p:cNvCxnSpPr>
          <p:nvPr/>
        </p:nvCxnSpPr>
        <p:spPr>
          <a:xfrm flipH="1">
            <a:off x="8080235" y="3331913"/>
            <a:ext cx="339846" cy="63802"/>
          </a:xfrm>
          <a:prstGeom prst="line">
            <a:avLst/>
          </a:prstGeom>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3C55AEC1-22C6-47E7-A7FC-9ACACBA4695B}"/>
              </a:ext>
            </a:extLst>
          </p:cNvPr>
          <p:cNvCxnSpPr>
            <a:stCxn id="116" idx="1"/>
            <a:endCxn id="34" idx="3"/>
          </p:cNvCxnSpPr>
          <p:nvPr/>
        </p:nvCxnSpPr>
        <p:spPr>
          <a:xfrm flipH="1">
            <a:off x="7914589" y="4757786"/>
            <a:ext cx="332709" cy="47399"/>
          </a:xfrm>
          <a:prstGeom prst="line">
            <a:avLst/>
          </a:prstGeom>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CCFA1D2-24B0-434B-B6F0-BE4B6D852C13}"/>
              </a:ext>
            </a:extLst>
          </p:cNvPr>
          <p:cNvCxnSpPr>
            <a:stCxn id="6" idx="3"/>
            <a:endCxn id="93" idx="1"/>
          </p:cNvCxnSpPr>
          <p:nvPr/>
        </p:nvCxnSpPr>
        <p:spPr>
          <a:xfrm>
            <a:off x="5821133" y="5820112"/>
            <a:ext cx="384073" cy="779691"/>
          </a:xfrm>
          <a:prstGeom prst="line">
            <a:avLst/>
          </a:prstGeom>
        </p:spPr>
        <p:style>
          <a:lnRef idx="3">
            <a:schemeClr val="accent4"/>
          </a:lnRef>
          <a:fillRef idx="0">
            <a:schemeClr val="accent4"/>
          </a:fillRef>
          <a:effectRef idx="2">
            <a:schemeClr val="accent4"/>
          </a:effectRef>
          <a:fontRef idx="minor">
            <a:schemeClr val="tx1"/>
          </a:fontRef>
        </p:style>
      </p:cxnSp>
      <p:sp>
        <p:nvSpPr>
          <p:cNvPr id="182" name="Title 1">
            <a:extLst>
              <a:ext uri="{FF2B5EF4-FFF2-40B4-BE49-F238E27FC236}">
                <a16:creationId xmlns:a16="http://schemas.microsoft.com/office/drawing/2014/main" id="{8101D5AB-493A-41C2-B097-3B94EB2C1329}"/>
              </a:ext>
            </a:extLst>
          </p:cNvPr>
          <p:cNvSpPr txBox="1">
            <a:spLocks/>
          </p:cNvSpPr>
          <p:nvPr/>
        </p:nvSpPr>
        <p:spPr>
          <a:xfrm>
            <a:off x="323826" y="751114"/>
            <a:ext cx="2633013" cy="6106885"/>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pPr algn="ctr"/>
            <a:r>
              <a:rPr lang="vi-VN" sz="2400" dirty="0">
                <a:solidFill>
                  <a:sysClr val="windowText" lastClr="000000"/>
                </a:solidFill>
              </a:rPr>
              <a:t>Sơ đồ logical</a:t>
            </a:r>
          </a:p>
          <a:p>
            <a:pPr algn="ctr"/>
            <a:endParaRPr lang="vi-VN" sz="2400" dirty="0">
              <a:solidFill>
                <a:sysClr val="windowText" lastClr="000000"/>
              </a:solidFill>
            </a:endParaRPr>
          </a:p>
          <a:p>
            <a:pPr algn="ctr"/>
            <a:r>
              <a:rPr lang="vi-VN" sz="2400" dirty="0">
                <a:solidFill>
                  <a:sysClr val="windowText" lastClr="000000"/>
                </a:solidFill>
              </a:rPr>
              <a:t>Khi tiếp nhận</a:t>
            </a:r>
          </a:p>
          <a:p>
            <a:pPr algn="ctr"/>
            <a:endParaRPr lang="vi-VN" sz="2400" dirty="0">
              <a:solidFill>
                <a:sysClr val="windowText" lastClr="000000"/>
              </a:solidFill>
            </a:endParaRPr>
          </a:p>
          <a:p>
            <a:pPr algn="ctr"/>
            <a:r>
              <a:rPr lang="vi-VN" sz="2400" dirty="0">
                <a:solidFill>
                  <a:sysClr val="windowText" lastClr="000000"/>
                </a:solidFill>
              </a:rPr>
              <a:t>dự án </a:t>
            </a:r>
            <a:endParaRPr lang="en-US" sz="2400" dirty="0">
              <a:solidFill>
                <a:sysClr val="windowText" lastClr="000000"/>
              </a:solidFill>
            </a:endParaRPr>
          </a:p>
        </p:txBody>
      </p:sp>
      <p:cxnSp>
        <p:nvCxnSpPr>
          <p:cNvPr id="186" name="Straight Connector 185">
            <a:extLst>
              <a:ext uri="{FF2B5EF4-FFF2-40B4-BE49-F238E27FC236}">
                <a16:creationId xmlns:a16="http://schemas.microsoft.com/office/drawing/2014/main" id="{8D59EC24-9877-4489-8A01-940278E8BDF4}"/>
              </a:ext>
            </a:extLst>
          </p:cNvPr>
          <p:cNvCxnSpPr>
            <a:stCxn id="120" idx="3"/>
            <a:endCxn id="184" idx="1"/>
          </p:cNvCxnSpPr>
          <p:nvPr/>
        </p:nvCxnSpPr>
        <p:spPr>
          <a:xfrm flipV="1">
            <a:off x="9797800" y="2527865"/>
            <a:ext cx="559914" cy="804048"/>
          </a:xfrm>
          <a:prstGeom prst="line">
            <a:avLst/>
          </a:prstGeom>
        </p:spPr>
        <p:style>
          <a:lnRef idx="2">
            <a:schemeClr val="dk1"/>
          </a:lnRef>
          <a:fillRef idx="0">
            <a:schemeClr val="dk1"/>
          </a:fillRef>
          <a:effectRef idx="1">
            <a:schemeClr val="dk1"/>
          </a:effectRef>
          <a:fontRef idx="minor">
            <a:schemeClr val="tx1"/>
          </a:fontRef>
        </p:style>
      </p:cxnSp>
      <p:sp>
        <p:nvSpPr>
          <p:cNvPr id="48" name="Slide Number Placeholder 4">
            <a:extLst>
              <a:ext uri="{FF2B5EF4-FFF2-40B4-BE49-F238E27FC236}">
                <a16:creationId xmlns:a16="http://schemas.microsoft.com/office/drawing/2014/main" id="{A2134C53-F481-4A67-BF66-E35A2A69A281}"/>
              </a:ext>
            </a:extLst>
          </p:cNvPr>
          <p:cNvSpPr txBox="1">
            <a:spLocks noGrp="1" noRot="1" noMove="1" noResize="1" noEditPoints="1" noAdjustHandles="1" noChangeArrowheads="1" noChangeShapeType="1"/>
          </p:cNvSpPr>
          <p:nvPr/>
        </p:nvSpPr>
        <p:spPr>
          <a:xfrm>
            <a:off x="8229600" y="646550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ysClr val="windowText" lastClr="000000"/>
                </a:solidFill>
              </a:rPr>
              <a:pPr/>
              <a:t>3</a:t>
            </a:fld>
            <a:endParaRPr lang="en-US" dirty="0">
              <a:solidFill>
                <a:sysClr val="windowText" lastClr="000000"/>
              </a:solidFill>
            </a:endParaRPr>
          </a:p>
        </p:txBody>
      </p:sp>
    </p:spTree>
    <p:extLst>
      <p:ext uri="{BB962C8B-B14F-4D97-AF65-F5344CB8AC3E}">
        <p14:creationId xmlns:p14="http://schemas.microsoft.com/office/powerpoint/2010/main" val="4073895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CAE96B-A5FD-4A4C-9FE3-A757FDD502B2}"/>
              </a:ext>
            </a:extLst>
          </p:cNvPr>
          <p:cNvSpPr/>
          <p:nvPr/>
        </p:nvSpPr>
        <p:spPr>
          <a:xfrm>
            <a:off x="4584879" y="463641"/>
            <a:ext cx="1275008"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216</a:t>
            </a:r>
          </a:p>
        </p:txBody>
      </p:sp>
      <p:sp>
        <p:nvSpPr>
          <p:cNvPr id="5" name="Rectangle 4">
            <a:extLst>
              <a:ext uri="{FF2B5EF4-FFF2-40B4-BE49-F238E27FC236}">
                <a16:creationId xmlns:a16="http://schemas.microsoft.com/office/drawing/2014/main" id="{65BE3759-A0B7-4709-B85F-DA6D623F6E2A}"/>
              </a:ext>
            </a:extLst>
          </p:cNvPr>
          <p:cNvSpPr/>
          <p:nvPr/>
        </p:nvSpPr>
        <p:spPr>
          <a:xfrm>
            <a:off x="6697014" y="463641"/>
            <a:ext cx="1275008"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214</a:t>
            </a:r>
          </a:p>
        </p:txBody>
      </p:sp>
      <p:sp>
        <p:nvSpPr>
          <p:cNvPr id="6" name="Rectangle 5">
            <a:extLst>
              <a:ext uri="{FF2B5EF4-FFF2-40B4-BE49-F238E27FC236}">
                <a16:creationId xmlns:a16="http://schemas.microsoft.com/office/drawing/2014/main" id="{F0A15180-4EF6-4B7F-BF7A-5C280BF19E87}"/>
              </a:ext>
            </a:extLst>
          </p:cNvPr>
          <p:cNvSpPr/>
          <p:nvPr/>
        </p:nvSpPr>
        <p:spPr>
          <a:xfrm>
            <a:off x="10142112" y="463641"/>
            <a:ext cx="1275008"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212</a:t>
            </a:r>
          </a:p>
        </p:txBody>
      </p:sp>
      <p:sp>
        <p:nvSpPr>
          <p:cNvPr id="7" name="Rectangle 6">
            <a:extLst>
              <a:ext uri="{FF2B5EF4-FFF2-40B4-BE49-F238E27FC236}">
                <a16:creationId xmlns:a16="http://schemas.microsoft.com/office/drawing/2014/main" id="{B508AD24-A880-4286-90B4-8F2197708144}"/>
              </a:ext>
            </a:extLst>
          </p:cNvPr>
          <p:cNvSpPr/>
          <p:nvPr/>
        </p:nvSpPr>
        <p:spPr>
          <a:xfrm>
            <a:off x="2492062" y="4082605"/>
            <a:ext cx="1275008"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202</a:t>
            </a:r>
          </a:p>
        </p:txBody>
      </p:sp>
      <p:sp>
        <p:nvSpPr>
          <p:cNvPr id="8" name="Rectangle 7">
            <a:extLst>
              <a:ext uri="{FF2B5EF4-FFF2-40B4-BE49-F238E27FC236}">
                <a16:creationId xmlns:a16="http://schemas.microsoft.com/office/drawing/2014/main" id="{B7F5D2A6-04FB-4FBF-BD6B-79AD044D2967}"/>
              </a:ext>
            </a:extLst>
          </p:cNvPr>
          <p:cNvSpPr/>
          <p:nvPr/>
        </p:nvSpPr>
        <p:spPr>
          <a:xfrm>
            <a:off x="4090116" y="4082605"/>
            <a:ext cx="1275008"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204</a:t>
            </a:r>
          </a:p>
        </p:txBody>
      </p:sp>
      <p:sp>
        <p:nvSpPr>
          <p:cNvPr id="9" name="Rectangle 8">
            <a:extLst>
              <a:ext uri="{FF2B5EF4-FFF2-40B4-BE49-F238E27FC236}">
                <a16:creationId xmlns:a16="http://schemas.microsoft.com/office/drawing/2014/main" id="{7EFE163A-0CD6-4976-8572-0FF51BA2EDB9}"/>
              </a:ext>
            </a:extLst>
          </p:cNvPr>
          <p:cNvSpPr/>
          <p:nvPr/>
        </p:nvSpPr>
        <p:spPr>
          <a:xfrm>
            <a:off x="5732172" y="4082605"/>
            <a:ext cx="1275008"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206</a:t>
            </a:r>
          </a:p>
        </p:txBody>
      </p:sp>
      <p:sp>
        <p:nvSpPr>
          <p:cNvPr id="12" name="Rectangle 11">
            <a:extLst>
              <a:ext uri="{FF2B5EF4-FFF2-40B4-BE49-F238E27FC236}">
                <a16:creationId xmlns:a16="http://schemas.microsoft.com/office/drawing/2014/main" id="{185D5DB3-234E-4169-A593-6EEF552FF447}"/>
              </a:ext>
            </a:extLst>
          </p:cNvPr>
          <p:cNvSpPr/>
          <p:nvPr/>
        </p:nvSpPr>
        <p:spPr>
          <a:xfrm>
            <a:off x="9860925" y="4082605"/>
            <a:ext cx="2071350"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210</a:t>
            </a:r>
          </a:p>
        </p:txBody>
      </p:sp>
      <p:sp>
        <p:nvSpPr>
          <p:cNvPr id="13" name="Rectangle 12">
            <a:extLst>
              <a:ext uri="{FF2B5EF4-FFF2-40B4-BE49-F238E27FC236}">
                <a16:creationId xmlns:a16="http://schemas.microsoft.com/office/drawing/2014/main" id="{145B94D5-5D30-45C3-A7D0-04B4F023A19D}"/>
              </a:ext>
            </a:extLst>
          </p:cNvPr>
          <p:cNvSpPr/>
          <p:nvPr/>
        </p:nvSpPr>
        <p:spPr>
          <a:xfrm>
            <a:off x="7516970" y="4082605"/>
            <a:ext cx="2071350"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208</a:t>
            </a:r>
          </a:p>
        </p:txBody>
      </p:sp>
      <p:sp>
        <p:nvSpPr>
          <p:cNvPr id="14" name="Arrow: Pentagon 13">
            <a:extLst>
              <a:ext uri="{FF2B5EF4-FFF2-40B4-BE49-F238E27FC236}">
                <a16:creationId xmlns:a16="http://schemas.microsoft.com/office/drawing/2014/main" id="{A3A6E07E-8BED-427C-B5CC-560C43831459}"/>
              </a:ext>
            </a:extLst>
          </p:cNvPr>
          <p:cNvSpPr/>
          <p:nvPr/>
        </p:nvSpPr>
        <p:spPr>
          <a:xfrm flipH="1">
            <a:off x="1709168" y="458784"/>
            <a:ext cx="1275007" cy="1867435"/>
          </a:xfrm>
          <a:prstGeom prst="homePlat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Thang máy</a:t>
            </a:r>
          </a:p>
        </p:txBody>
      </p:sp>
      <p:sp>
        <p:nvSpPr>
          <p:cNvPr id="15" name="Oval 14">
            <a:extLst>
              <a:ext uri="{FF2B5EF4-FFF2-40B4-BE49-F238E27FC236}">
                <a16:creationId xmlns:a16="http://schemas.microsoft.com/office/drawing/2014/main" id="{7AE3E1C2-243E-40AA-9586-054E47554808}"/>
              </a:ext>
            </a:extLst>
          </p:cNvPr>
          <p:cNvSpPr/>
          <p:nvPr/>
        </p:nvSpPr>
        <p:spPr>
          <a:xfrm>
            <a:off x="25641" y="999585"/>
            <a:ext cx="1849120" cy="301365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solidFill>
                  <a:sysClr val="windowText" lastClr="000000"/>
                </a:solidFill>
                <a:latin typeface="Times New Roman" panose="02020603050405020304" pitchFamily="18" charset="0"/>
                <a:cs typeface="Times New Roman" panose="02020603050405020304" pitchFamily="18" charset="0"/>
              </a:rPr>
              <a:t>Sảnh</a:t>
            </a:r>
          </a:p>
        </p:txBody>
      </p:sp>
      <p:sp>
        <p:nvSpPr>
          <p:cNvPr id="16" name="TextBox 15">
            <a:extLst>
              <a:ext uri="{FF2B5EF4-FFF2-40B4-BE49-F238E27FC236}">
                <a16:creationId xmlns:a16="http://schemas.microsoft.com/office/drawing/2014/main" id="{53C2D920-47D0-49C3-980C-76B68A46E435}"/>
              </a:ext>
            </a:extLst>
          </p:cNvPr>
          <p:cNvSpPr txBox="1"/>
          <p:nvPr/>
        </p:nvSpPr>
        <p:spPr>
          <a:xfrm>
            <a:off x="5785983" y="2996146"/>
            <a:ext cx="4004256" cy="369332"/>
          </a:xfrm>
          <a:prstGeom prst="rect">
            <a:avLst/>
          </a:prstGeom>
          <a:noFill/>
        </p:spPr>
        <p:txBody>
          <a:bodyPr wrap="square" rtlCol="0">
            <a:spAutoFit/>
          </a:bodyPr>
          <a:lstStyle/>
          <a:p>
            <a:r>
              <a:rPr lang="vi-VN">
                <a:solidFill>
                  <a:srgbClr val="00B0F0"/>
                </a:solidFill>
                <a:latin typeface="Times New Roman" panose="02020603050405020304" pitchFamily="18" charset="0"/>
                <a:cs typeface="Times New Roman" panose="02020603050405020304" pitchFamily="18" charset="0"/>
              </a:rPr>
              <a:t>Lối đi</a:t>
            </a:r>
          </a:p>
        </p:txBody>
      </p:sp>
      <p:sp>
        <p:nvSpPr>
          <p:cNvPr id="17" name="Flowchart: Terminator 16">
            <a:extLst>
              <a:ext uri="{FF2B5EF4-FFF2-40B4-BE49-F238E27FC236}">
                <a16:creationId xmlns:a16="http://schemas.microsoft.com/office/drawing/2014/main" id="{4A3F0CDD-ABCF-46AE-8E25-218483348B75}"/>
              </a:ext>
            </a:extLst>
          </p:cNvPr>
          <p:cNvSpPr/>
          <p:nvPr/>
        </p:nvSpPr>
        <p:spPr>
          <a:xfrm>
            <a:off x="3724678" y="3503957"/>
            <a:ext cx="2005884" cy="494934"/>
          </a:xfrm>
          <a:prstGeom prst="flowChartTerminator">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A3002RU_V2</a:t>
            </a:r>
          </a:p>
        </p:txBody>
      </p:sp>
      <p:grpSp>
        <p:nvGrpSpPr>
          <p:cNvPr id="30" name="Group 29">
            <a:extLst>
              <a:ext uri="{FF2B5EF4-FFF2-40B4-BE49-F238E27FC236}">
                <a16:creationId xmlns:a16="http://schemas.microsoft.com/office/drawing/2014/main" id="{5036AB4E-DF05-4BBD-84CA-F85591676DA8}"/>
              </a:ext>
            </a:extLst>
          </p:cNvPr>
          <p:cNvGrpSpPr/>
          <p:nvPr/>
        </p:nvGrpSpPr>
        <p:grpSpPr>
          <a:xfrm>
            <a:off x="3768245" y="2720956"/>
            <a:ext cx="1801969" cy="1901249"/>
            <a:chOff x="3768245" y="2720956"/>
            <a:chExt cx="1801969" cy="1901249"/>
          </a:xfrm>
        </p:grpSpPr>
        <p:sp>
          <p:nvSpPr>
            <p:cNvPr id="18" name="Arc 17">
              <a:extLst>
                <a:ext uri="{FF2B5EF4-FFF2-40B4-BE49-F238E27FC236}">
                  <a16:creationId xmlns:a16="http://schemas.microsoft.com/office/drawing/2014/main" id="{A88420A9-83F9-4248-A2CD-F94FF363C479}"/>
                </a:ext>
              </a:extLst>
            </p:cNvPr>
            <p:cNvSpPr/>
            <p:nvPr/>
          </p:nvSpPr>
          <p:spPr>
            <a:xfrm>
              <a:off x="3972277" y="3063860"/>
              <a:ext cx="1563173" cy="1558345"/>
            </a:xfrm>
            <a:prstGeom prst="arc">
              <a:avLst>
                <a:gd name="adj1" fmla="val 13804882"/>
                <a:gd name="adj2" fmla="val 185297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20" name="Arc 19">
              <a:extLst>
                <a:ext uri="{FF2B5EF4-FFF2-40B4-BE49-F238E27FC236}">
                  <a16:creationId xmlns:a16="http://schemas.microsoft.com/office/drawing/2014/main" id="{5F4080F1-CAEE-4916-9806-5868DED891A1}"/>
                </a:ext>
              </a:extLst>
            </p:cNvPr>
            <p:cNvSpPr/>
            <p:nvPr/>
          </p:nvSpPr>
          <p:spPr>
            <a:xfrm rot="21172371">
              <a:off x="3768245" y="2720956"/>
              <a:ext cx="1801969" cy="1212691"/>
            </a:xfrm>
            <a:prstGeom prst="arc">
              <a:avLst>
                <a:gd name="adj1" fmla="val 12639878"/>
                <a:gd name="adj2" fmla="val 200463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sp>
        <p:nvSpPr>
          <p:cNvPr id="21" name="Flowchart: Terminator 20">
            <a:extLst>
              <a:ext uri="{FF2B5EF4-FFF2-40B4-BE49-F238E27FC236}">
                <a16:creationId xmlns:a16="http://schemas.microsoft.com/office/drawing/2014/main" id="{4F3677AC-1261-424A-9350-366E6EE57CB2}"/>
              </a:ext>
            </a:extLst>
          </p:cNvPr>
          <p:cNvSpPr/>
          <p:nvPr/>
        </p:nvSpPr>
        <p:spPr>
          <a:xfrm>
            <a:off x="8168424" y="3492809"/>
            <a:ext cx="2005884" cy="494934"/>
          </a:xfrm>
          <a:prstGeom prst="flowChartTerminator">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EX1200L</a:t>
            </a:r>
          </a:p>
        </p:txBody>
      </p:sp>
      <p:sp>
        <p:nvSpPr>
          <p:cNvPr id="22" name="Flowchart: Terminator 21">
            <a:extLst>
              <a:ext uri="{FF2B5EF4-FFF2-40B4-BE49-F238E27FC236}">
                <a16:creationId xmlns:a16="http://schemas.microsoft.com/office/drawing/2014/main" id="{48662B7F-D049-4EC1-937C-F8D4A079373A}"/>
              </a:ext>
            </a:extLst>
          </p:cNvPr>
          <p:cNvSpPr/>
          <p:nvPr/>
        </p:nvSpPr>
        <p:spPr>
          <a:xfrm>
            <a:off x="6892344" y="2386746"/>
            <a:ext cx="2005884" cy="494934"/>
          </a:xfrm>
          <a:prstGeom prst="flowChartTerminator">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EX1200L</a:t>
            </a:r>
          </a:p>
        </p:txBody>
      </p:sp>
      <p:cxnSp>
        <p:nvCxnSpPr>
          <p:cNvPr id="24" name="Straight Arrow Connector 23">
            <a:extLst>
              <a:ext uri="{FF2B5EF4-FFF2-40B4-BE49-F238E27FC236}">
                <a16:creationId xmlns:a16="http://schemas.microsoft.com/office/drawing/2014/main" id="{08368B08-95E8-4749-96A5-0EA687083616}"/>
              </a:ext>
            </a:extLst>
          </p:cNvPr>
          <p:cNvCxnSpPr/>
          <p:nvPr/>
        </p:nvCxnSpPr>
        <p:spPr>
          <a:xfrm>
            <a:off x="2492062" y="6439437"/>
            <a:ext cx="944021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6921E143-4B4F-48CC-9AD8-558F5FD0EC34}"/>
              </a:ext>
            </a:extLst>
          </p:cNvPr>
          <p:cNvSpPr txBox="1"/>
          <p:nvPr/>
        </p:nvSpPr>
        <p:spPr>
          <a:xfrm>
            <a:off x="6644426" y="6402878"/>
            <a:ext cx="595035" cy="369332"/>
          </a:xfrm>
          <a:prstGeom prst="rect">
            <a:avLst/>
          </a:prstGeom>
          <a:noFill/>
        </p:spPr>
        <p:txBody>
          <a:bodyPr wrap="none" rtlCol="0">
            <a:spAutoFit/>
          </a:bodyPr>
          <a:lstStyle/>
          <a:p>
            <a:r>
              <a:rPr lang="vi-VN">
                <a:solidFill>
                  <a:sysClr val="windowText" lastClr="000000"/>
                </a:solidFill>
                <a:latin typeface="Times New Roman" panose="02020603050405020304" pitchFamily="18" charset="0"/>
                <a:cs typeface="Times New Roman" panose="02020603050405020304" pitchFamily="18" charset="0"/>
              </a:rPr>
              <a:t>30m</a:t>
            </a:r>
          </a:p>
        </p:txBody>
      </p:sp>
      <p:cxnSp>
        <p:nvCxnSpPr>
          <p:cNvPr id="29" name="Connector: Elbow 28">
            <a:extLst>
              <a:ext uri="{FF2B5EF4-FFF2-40B4-BE49-F238E27FC236}">
                <a16:creationId xmlns:a16="http://schemas.microsoft.com/office/drawing/2014/main" id="{F13CB05D-66B3-4528-83FF-C5D698195F30}"/>
              </a:ext>
            </a:extLst>
          </p:cNvPr>
          <p:cNvCxnSpPr>
            <a:stCxn id="17" idx="0"/>
            <a:endCxn id="22" idx="1"/>
          </p:cNvCxnSpPr>
          <p:nvPr/>
        </p:nvCxnSpPr>
        <p:spPr>
          <a:xfrm rot="5400000" flipH="1" flipV="1">
            <a:off x="5375110" y="1986723"/>
            <a:ext cx="869744" cy="216472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E6CFD8A-BCB0-4266-BE42-BE207B571E15}"/>
              </a:ext>
            </a:extLst>
          </p:cNvPr>
          <p:cNvCxnSpPr>
            <a:stCxn id="17" idx="3"/>
            <a:endCxn id="21" idx="1"/>
          </p:cNvCxnSpPr>
          <p:nvPr/>
        </p:nvCxnSpPr>
        <p:spPr>
          <a:xfrm flipV="1">
            <a:off x="5730562" y="3740276"/>
            <a:ext cx="2437862" cy="11148"/>
          </a:xfrm>
          <a:prstGeom prst="line">
            <a:avLst/>
          </a:prstGeom>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4CCB0B18-7552-459A-A7EC-8B79FCB98B3C}"/>
              </a:ext>
            </a:extLst>
          </p:cNvPr>
          <p:cNvGrpSpPr/>
          <p:nvPr/>
        </p:nvGrpSpPr>
        <p:grpSpPr>
          <a:xfrm rot="13200784">
            <a:off x="7802203" y="2822083"/>
            <a:ext cx="1801969" cy="1901249"/>
            <a:chOff x="3768245" y="2720956"/>
            <a:chExt cx="1801969" cy="1901249"/>
          </a:xfrm>
        </p:grpSpPr>
        <p:sp>
          <p:nvSpPr>
            <p:cNvPr id="32" name="Arc 31">
              <a:extLst>
                <a:ext uri="{FF2B5EF4-FFF2-40B4-BE49-F238E27FC236}">
                  <a16:creationId xmlns:a16="http://schemas.microsoft.com/office/drawing/2014/main" id="{284C831C-56BC-4D28-9C84-FBEABCCCBB4C}"/>
                </a:ext>
              </a:extLst>
            </p:cNvPr>
            <p:cNvSpPr/>
            <p:nvPr/>
          </p:nvSpPr>
          <p:spPr>
            <a:xfrm>
              <a:off x="3972277" y="3063860"/>
              <a:ext cx="1563173" cy="1558345"/>
            </a:xfrm>
            <a:prstGeom prst="arc">
              <a:avLst>
                <a:gd name="adj1" fmla="val 13804882"/>
                <a:gd name="adj2" fmla="val 185297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33" name="Arc 32">
              <a:extLst>
                <a:ext uri="{FF2B5EF4-FFF2-40B4-BE49-F238E27FC236}">
                  <a16:creationId xmlns:a16="http://schemas.microsoft.com/office/drawing/2014/main" id="{6E20AB59-8294-46D8-891C-1FFF4F718C4E}"/>
                </a:ext>
              </a:extLst>
            </p:cNvPr>
            <p:cNvSpPr/>
            <p:nvPr/>
          </p:nvSpPr>
          <p:spPr>
            <a:xfrm rot="21172371">
              <a:off x="3768245" y="2720956"/>
              <a:ext cx="1801969" cy="1212691"/>
            </a:xfrm>
            <a:prstGeom prst="arc">
              <a:avLst>
                <a:gd name="adj1" fmla="val 12639878"/>
                <a:gd name="adj2" fmla="val 200463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grpSp>
        <p:nvGrpSpPr>
          <p:cNvPr id="34" name="Group 33">
            <a:extLst>
              <a:ext uri="{FF2B5EF4-FFF2-40B4-BE49-F238E27FC236}">
                <a16:creationId xmlns:a16="http://schemas.microsoft.com/office/drawing/2014/main" id="{13FCD8FE-D947-4A49-A23C-3A3462FE1DF9}"/>
              </a:ext>
            </a:extLst>
          </p:cNvPr>
          <p:cNvGrpSpPr/>
          <p:nvPr/>
        </p:nvGrpSpPr>
        <p:grpSpPr>
          <a:xfrm rot="20397945">
            <a:off x="6137130" y="1750603"/>
            <a:ext cx="1801969" cy="1901249"/>
            <a:chOff x="3768245" y="2720956"/>
            <a:chExt cx="1801969" cy="1901249"/>
          </a:xfrm>
        </p:grpSpPr>
        <p:sp>
          <p:nvSpPr>
            <p:cNvPr id="35" name="Arc 34">
              <a:extLst>
                <a:ext uri="{FF2B5EF4-FFF2-40B4-BE49-F238E27FC236}">
                  <a16:creationId xmlns:a16="http://schemas.microsoft.com/office/drawing/2014/main" id="{D0F87025-A28B-4B6C-986C-009D37785C54}"/>
                </a:ext>
              </a:extLst>
            </p:cNvPr>
            <p:cNvSpPr/>
            <p:nvPr/>
          </p:nvSpPr>
          <p:spPr>
            <a:xfrm>
              <a:off x="3972277" y="3063860"/>
              <a:ext cx="1563173" cy="1558345"/>
            </a:xfrm>
            <a:prstGeom prst="arc">
              <a:avLst>
                <a:gd name="adj1" fmla="val 13804882"/>
                <a:gd name="adj2" fmla="val 185297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36" name="Arc 35">
              <a:extLst>
                <a:ext uri="{FF2B5EF4-FFF2-40B4-BE49-F238E27FC236}">
                  <a16:creationId xmlns:a16="http://schemas.microsoft.com/office/drawing/2014/main" id="{80C5CF80-31CC-4FB0-8C30-695E9ED98021}"/>
                </a:ext>
              </a:extLst>
            </p:cNvPr>
            <p:cNvSpPr/>
            <p:nvPr/>
          </p:nvSpPr>
          <p:spPr>
            <a:xfrm rot="21172371">
              <a:off x="3768245" y="2720956"/>
              <a:ext cx="1801969" cy="1212691"/>
            </a:xfrm>
            <a:prstGeom prst="arc">
              <a:avLst>
                <a:gd name="adj1" fmla="val 12639878"/>
                <a:gd name="adj2" fmla="val 200463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grpSp>
        <p:nvGrpSpPr>
          <p:cNvPr id="37" name="Group 36">
            <a:extLst>
              <a:ext uri="{FF2B5EF4-FFF2-40B4-BE49-F238E27FC236}">
                <a16:creationId xmlns:a16="http://schemas.microsoft.com/office/drawing/2014/main" id="{BA2897DE-AD16-4D2F-9AAA-7A532D7449C4}"/>
              </a:ext>
            </a:extLst>
          </p:cNvPr>
          <p:cNvGrpSpPr/>
          <p:nvPr/>
        </p:nvGrpSpPr>
        <p:grpSpPr>
          <a:xfrm rot="2508978">
            <a:off x="7893566" y="1787974"/>
            <a:ext cx="1801969" cy="1901249"/>
            <a:chOff x="3768245" y="2720956"/>
            <a:chExt cx="1801969" cy="1901249"/>
          </a:xfrm>
        </p:grpSpPr>
        <p:sp>
          <p:nvSpPr>
            <p:cNvPr id="38" name="Arc 37">
              <a:extLst>
                <a:ext uri="{FF2B5EF4-FFF2-40B4-BE49-F238E27FC236}">
                  <a16:creationId xmlns:a16="http://schemas.microsoft.com/office/drawing/2014/main" id="{B17B0E1C-3703-48AE-BCE9-1B2452EE1327}"/>
                </a:ext>
              </a:extLst>
            </p:cNvPr>
            <p:cNvSpPr/>
            <p:nvPr/>
          </p:nvSpPr>
          <p:spPr>
            <a:xfrm>
              <a:off x="3972277" y="3063860"/>
              <a:ext cx="1563173" cy="1558345"/>
            </a:xfrm>
            <a:prstGeom prst="arc">
              <a:avLst>
                <a:gd name="adj1" fmla="val 13804882"/>
                <a:gd name="adj2" fmla="val 185297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39" name="Arc 38">
              <a:extLst>
                <a:ext uri="{FF2B5EF4-FFF2-40B4-BE49-F238E27FC236}">
                  <a16:creationId xmlns:a16="http://schemas.microsoft.com/office/drawing/2014/main" id="{E904761B-96F3-4F80-95BC-A175A2652E0C}"/>
                </a:ext>
              </a:extLst>
            </p:cNvPr>
            <p:cNvSpPr/>
            <p:nvPr/>
          </p:nvSpPr>
          <p:spPr>
            <a:xfrm rot="21172371">
              <a:off x="3768245" y="2720956"/>
              <a:ext cx="1801969" cy="1212691"/>
            </a:xfrm>
            <a:prstGeom prst="arc">
              <a:avLst>
                <a:gd name="adj1" fmla="val 12639878"/>
                <a:gd name="adj2" fmla="val 200463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grpSp>
        <p:nvGrpSpPr>
          <p:cNvPr id="40" name="Group 39">
            <a:extLst>
              <a:ext uri="{FF2B5EF4-FFF2-40B4-BE49-F238E27FC236}">
                <a16:creationId xmlns:a16="http://schemas.microsoft.com/office/drawing/2014/main" id="{A8968A98-853F-4608-AFA5-717E6DF3E025}"/>
              </a:ext>
            </a:extLst>
          </p:cNvPr>
          <p:cNvGrpSpPr/>
          <p:nvPr/>
        </p:nvGrpSpPr>
        <p:grpSpPr>
          <a:xfrm rot="9934513">
            <a:off x="9151284" y="2668840"/>
            <a:ext cx="1801969" cy="1901249"/>
            <a:chOff x="3768245" y="2720956"/>
            <a:chExt cx="1801969" cy="1901249"/>
          </a:xfrm>
        </p:grpSpPr>
        <p:sp>
          <p:nvSpPr>
            <p:cNvPr id="41" name="Arc 40">
              <a:extLst>
                <a:ext uri="{FF2B5EF4-FFF2-40B4-BE49-F238E27FC236}">
                  <a16:creationId xmlns:a16="http://schemas.microsoft.com/office/drawing/2014/main" id="{EFB564A3-D0E2-4732-ABC7-151EBC686EB8}"/>
                </a:ext>
              </a:extLst>
            </p:cNvPr>
            <p:cNvSpPr/>
            <p:nvPr/>
          </p:nvSpPr>
          <p:spPr>
            <a:xfrm>
              <a:off x="3972277" y="3063860"/>
              <a:ext cx="1563173" cy="1558345"/>
            </a:xfrm>
            <a:prstGeom prst="arc">
              <a:avLst>
                <a:gd name="adj1" fmla="val 13804882"/>
                <a:gd name="adj2" fmla="val 185297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42" name="Arc 41">
              <a:extLst>
                <a:ext uri="{FF2B5EF4-FFF2-40B4-BE49-F238E27FC236}">
                  <a16:creationId xmlns:a16="http://schemas.microsoft.com/office/drawing/2014/main" id="{622329B6-BB82-4C95-92F6-E6E5770D42BD}"/>
                </a:ext>
              </a:extLst>
            </p:cNvPr>
            <p:cNvSpPr/>
            <p:nvPr/>
          </p:nvSpPr>
          <p:spPr>
            <a:xfrm rot="21172371">
              <a:off x="3768245" y="2720956"/>
              <a:ext cx="1801969" cy="1212691"/>
            </a:xfrm>
            <a:prstGeom prst="arc">
              <a:avLst>
                <a:gd name="adj1" fmla="val 12639878"/>
                <a:gd name="adj2" fmla="val 200463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F3882EB6-5004-4C6F-BC94-97AE2B7C39B4}"/>
              </a:ext>
            </a:extLst>
          </p:cNvPr>
          <p:cNvGrpSpPr/>
          <p:nvPr/>
        </p:nvGrpSpPr>
        <p:grpSpPr>
          <a:xfrm rot="9755759">
            <a:off x="4677147" y="2830710"/>
            <a:ext cx="1801969" cy="1901249"/>
            <a:chOff x="3768245" y="2720956"/>
            <a:chExt cx="1801969" cy="1901249"/>
          </a:xfrm>
        </p:grpSpPr>
        <p:sp>
          <p:nvSpPr>
            <p:cNvPr id="44" name="Arc 43">
              <a:extLst>
                <a:ext uri="{FF2B5EF4-FFF2-40B4-BE49-F238E27FC236}">
                  <a16:creationId xmlns:a16="http://schemas.microsoft.com/office/drawing/2014/main" id="{9BE27347-B191-4862-9609-61E37C28DB66}"/>
                </a:ext>
              </a:extLst>
            </p:cNvPr>
            <p:cNvSpPr/>
            <p:nvPr/>
          </p:nvSpPr>
          <p:spPr>
            <a:xfrm>
              <a:off x="3972277" y="3063860"/>
              <a:ext cx="1563173" cy="1558345"/>
            </a:xfrm>
            <a:prstGeom prst="arc">
              <a:avLst>
                <a:gd name="adj1" fmla="val 13804882"/>
                <a:gd name="adj2" fmla="val 185297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45" name="Arc 44">
              <a:extLst>
                <a:ext uri="{FF2B5EF4-FFF2-40B4-BE49-F238E27FC236}">
                  <a16:creationId xmlns:a16="http://schemas.microsoft.com/office/drawing/2014/main" id="{29AC4A51-6FBA-45A9-B407-8E810CABA0AF}"/>
                </a:ext>
              </a:extLst>
            </p:cNvPr>
            <p:cNvSpPr/>
            <p:nvPr/>
          </p:nvSpPr>
          <p:spPr>
            <a:xfrm rot="21172371">
              <a:off x="3768245" y="2720956"/>
              <a:ext cx="1801969" cy="1212691"/>
            </a:xfrm>
            <a:prstGeom prst="arc">
              <a:avLst>
                <a:gd name="adj1" fmla="val 12639878"/>
                <a:gd name="adj2" fmla="val 200463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C915ADF1-F6EF-4280-AAD9-545F9B1CACAD}"/>
              </a:ext>
            </a:extLst>
          </p:cNvPr>
          <p:cNvGrpSpPr/>
          <p:nvPr/>
        </p:nvGrpSpPr>
        <p:grpSpPr>
          <a:xfrm rot="12878402">
            <a:off x="3220387" y="2842134"/>
            <a:ext cx="1801969" cy="1901249"/>
            <a:chOff x="3768245" y="2720956"/>
            <a:chExt cx="1801969" cy="1901249"/>
          </a:xfrm>
        </p:grpSpPr>
        <p:sp>
          <p:nvSpPr>
            <p:cNvPr id="47" name="Arc 46">
              <a:extLst>
                <a:ext uri="{FF2B5EF4-FFF2-40B4-BE49-F238E27FC236}">
                  <a16:creationId xmlns:a16="http://schemas.microsoft.com/office/drawing/2014/main" id="{E870937A-E5C5-4A7F-A10E-17C6E78AE214}"/>
                </a:ext>
              </a:extLst>
            </p:cNvPr>
            <p:cNvSpPr/>
            <p:nvPr/>
          </p:nvSpPr>
          <p:spPr>
            <a:xfrm>
              <a:off x="3972277" y="3063860"/>
              <a:ext cx="1563173" cy="1558345"/>
            </a:xfrm>
            <a:prstGeom prst="arc">
              <a:avLst>
                <a:gd name="adj1" fmla="val 13804882"/>
                <a:gd name="adj2" fmla="val 185297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48" name="Arc 47">
              <a:extLst>
                <a:ext uri="{FF2B5EF4-FFF2-40B4-BE49-F238E27FC236}">
                  <a16:creationId xmlns:a16="http://schemas.microsoft.com/office/drawing/2014/main" id="{2463771D-B9A4-4564-9800-915587CA6FEF}"/>
                </a:ext>
              </a:extLst>
            </p:cNvPr>
            <p:cNvSpPr/>
            <p:nvPr/>
          </p:nvSpPr>
          <p:spPr>
            <a:xfrm rot="21172371">
              <a:off x="3768245" y="2720956"/>
              <a:ext cx="1801969" cy="1212691"/>
            </a:xfrm>
            <a:prstGeom prst="arc">
              <a:avLst>
                <a:gd name="adj1" fmla="val 12639878"/>
                <a:gd name="adj2" fmla="val 200463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sp>
        <p:nvSpPr>
          <p:cNvPr id="50" name="Rectangle 49">
            <a:extLst>
              <a:ext uri="{FF2B5EF4-FFF2-40B4-BE49-F238E27FC236}">
                <a16:creationId xmlns:a16="http://schemas.microsoft.com/office/drawing/2014/main" id="{FBAC5036-8BFD-47FD-8A97-3BB0CB8C39FB}"/>
              </a:ext>
            </a:extLst>
          </p:cNvPr>
          <p:cNvSpPr/>
          <p:nvPr/>
        </p:nvSpPr>
        <p:spPr>
          <a:xfrm>
            <a:off x="3140688" y="490932"/>
            <a:ext cx="1275008"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Phòng kho</a:t>
            </a:r>
          </a:p>
        </p:txBody>
      </p:sp>
      <p:sp>
        <p:nvSpPr>
          <p:cNvPr id="49" name="Slide Number Placeholder 4">
            <a:extLst>
              <a:ext uri="{FF2B5EF4-FFF2-40B4-BE49-F238E27FC236}">
                <a16:creationId xmlns:a16="http://schemas.microsoft.com/office/drawing/2014/main" id="{193B7AF6-F5E6-4699-B769-1880300693D9}"/>
              </a:ext>
            </a:extLst>
          </p:cNvPr>
          <p:cNvSpPr txBox="1">
            <a:spLocks noGrp="1" noRot="1" noMove="1" noResize="1" noEditPoints="1" noAdjustHandles="1" noChangeArrowheads="1" noChangeShapeType="1"/>
          </p:cNvSpPr>
          <p:nvPr/>
        </p:nvSpPr>
        <p:spPr>
          <a:xfrm>
            <a:off x="8077200" y="647639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ysClr val="windowText" lastClr="000000"/>
                </a:solidFill>
                <a:latin typeface="Times New Roman" panose="02020603050405020304" pitchFamily="18" charset="0"/>
                <a:cs typeface="Times New Roman" panose="02020603050405020304" pitchFamily="18" charset="0"/>
              </a:rPr>
              <a:pPr/>
              <a:t>4</a:t>
            </a:fld>
            <a:endParaRPr lang="en-US"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6200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 name="Rectangle 7" hidden="1">
            <a:extLst>
              <a:ext uri="{FF2B5EF4-FFF2-40B4-BE49-F238E27FC236}">
                <a16:creationId xmlns:a16="http://schemas.microsoft.com/office/drawing/2014/main" id="{A38A195E-584A-485A-BECD-66468900B947}"/>
              </a:ext>
              <a:ext uri="{C183D7F6-B498-43B3-948B-1728B52AA6E4}">
                <adec:decorative xmlns=""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hidden="1">
            <a:extLst>
              <a:ext uri="{FF2B5EF4-FFF2-40B4-BE49-F238E27FC236}">
                <a16:creationId xmlns:a16="http://schemas.microsoft.com/office/drawing/2014/main" id="{840177A7-740C-43C7-8F2D-BD7067F12C9C}"/>
              </a:ext>
              <a:ext uri="{C183D7F6-B498-43B3-948B-1728B52AA6E4}">
                <adec:decorative xmlns=""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4194895" cy="6857999"/>
          </a:xfrm>
          <a:prstGeom prst="rect">
            <a:avLst/>
          </a:prstGeom>
          <a:no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hidden="1">
            <a:extLst>
              <a:ext uri="{FF2B5EF4-FFF2-40B4-BE49-F238E27FC236}">
                <a16:creationId xmlns:a16="http://schemas.microsoft.com/office/drawing/2014/main" id="{FF525AAA-82CE-4027-A26C-B0EFFD856F2E}"/>
              </a:ext>
              <a:ext uri="{C183D7F6-B498-43B3-948B-1728B52AA6E4}">
                <adec:decorative xmlns=""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4"/>
          <a:stretch/>
        </p:blipFill>
        <p:spPr>
          <a:xfrm rot="5400000" flipH="1" flipV="1">
            <a:off x="-1710571" y="2187575"/>
            <a:ext cx="6857999" cy="2482850"/>
          </a:xfrm>
          <a:prstGeom prst="rect">
            <a:avLst/>
          </a:prstGeom>
        </p:spPr>
      </p:pic>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23826" y="751114"/>
            <a:ext cx="3547241" cy="6106885"/>
          </a:xfrm>
        </p:spPr>
        <p:txBody>
          <a:bodyPr>
            <a:normAutofit/>
          </a:bodyPr>
          <a:lstStyle/>
          <a:p>
            <a:pPr algn="ctr"/>
            <a:r>
              <a:rPr lang="vi-VN" sz="3600">
                <a:latin typeface="Times New Roman" panose="02020603050405020304" pitchFamily="18" charset="0"/>
                <a:cs typeface="Times New Roman" panose="02020603050405020304" pitchFamily="18" charset="0"/>
              </a:rPr>
              <a:t>Tình trạng khi tiếp nhận dự án</a:t>
            </a:r>
            <a:endParaRPr lang="en-US"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230187" y="2013271"/>
            <a:ext cx="7454077" cy="3555358"/>
          </a:xfrm>
        </p:spPr>
        <p:txBody>
          <a:bodyPr>
            <a:normAutofit/>
          </a:bodyPr>
          <a:lstStyle/>
          <a:p>
            <a:pPr algn="just">
              <a:lnSpc>
                <a:spcPct val="100000"/>
              </a:lnSpc>
            </a:pPr>
            <a:r>
              <a:rPr lang="vi-VN" sz="2000">
                <a:latin typeface="Times New Roman" panose="02020603050405020304" pitchFamily="18" charset="0"/>
                <a:cs typeface="Times New Roman" panose="02020603050405020304" pitchFamily="18" charset="0"/>
              </a:rPr>
              <a:t>Hệ thống khi tiếp nhận là hệ thống wifi được trang bị ở hành lang dùng chung, chưa có Access Point vào từng phòng.</a:t>
            </a:r>
          </a:p>
          <a:p>
            <a:pPr algn="just">
              <a:lnSpc>
                <a:spcPct val="100000"/>
              </a:lnSpc>
            </a:pPr>
            <a:r>
              <a:rPr lang="vi-VN" sz="2000">
                <a:latin typeface="Times New Roman" panose="02020603050405020304" pitchFamily="18" charset="0"/>
                <a:cs typeface="Times New Roman" panose="02020603050405020304" pitchFamily="18" charset="0"/>
              </a:rPr>
              <a:t>Hệ thống từ Core Switch Cisco phân tải ra các Distribution Switch (Router Totolink </a:t>
            </a:r>
            <a:r>
              <a:rPr lang="vi-VN" sz="2000">
                <a:solidFill>
                  <a:srgbClr val="000000"/>
                </a:solidFill>
                <a:latin typeface="Times New Roman" panose="02020603050405020304" pitchFamily="18" charset="0"/>
                <a:cs typeface="Times New Roman" panose="02020603050405020304" pitchFamily="18" charset="0"/>
              </a:rPr>
              <a:t>A3002RU_V2) và đến các Access Point (Totolink EX1200L).</a:t>
            </a:r>
          </a:p>
          <a:p>
            <a:pPr algn="just">
              <a:lnSpc>
                <a:spcPct val="100000"/>
              </a:lnSpc>
            </a:pPr>
            <a:r>
              <a:rPr lang="vi-VN" sz="2000">
                <a:solidFill>
                  <a:srgbClr val="000000"/>
                </a:solidFill>
                <a:latin typeface="Times New Roman" panose="02020603050405020304" pitchFamily="18" charset="0"/>
                <a:cs typeface="Times New Roman" panose="02020603050405020304" pitchFamily="18" charset="0"/>
              </a:rPr>
              <a:t>Các phòng sẽ dùng chung Access Point với nhau dựa theo khoảng cách xa gần và các AP không có cài đặt mật khẩu.</a:t>
            </a:r>
            <a:endParaRPr lang="vi-VN" sz="2000">
              <a:latin typeface="Times New Roman" panose="02020603050405020304" pitchFamily="18" charset="0"/>
              <a:cs typeface="Times New Roman" panose="02020603050405020304" pitchFamily="18" charset="0"/>
            </a:endParaRPr>
          </a:p>
          <a:p>
            <a:pPr algn="just">
              <a:lnSpc>
                <a:spcPct val="100000"/>
              </a:lnSpc>
            </a:pPr>
            <a:r>
              <a:rPr lang="vi-VN" sz="2000">
                <a:latin typeface="Times New Roman" panose="02020603050405020304" pitchFamily="18" charset="0"/>
                <a:cs typeface="Times New Roman" panose="02020603050405020304" pitchFamily="18" charset="0"/>
              </a:rPr>
              <a:t>Các Access Point xa vị trí các End User (trong mỗi phòng) và bị chắn qua lớp tường dày (khoảng 40cm) khiến cho tín hiệu không được ổn định.</a:t>
            </a:r>
          </a:p>
        </p:txBody>
      </p:sp>
      <p:grpSp>
        <p:nvGrpSpPr>
          <p:cNvPr id="58" name="Group 57" hidden="1">
            <a:extLst>
              <a:ext uri="{FF2B5EF4-FFF2-40B4-BE49-F238E27FC236}">
                <a16:creationId xmlns:a16="http://schemas.microsoft.com/office/drawing/2014/main" id="{A0FE9310-7365-459A-8A19-4C2923CE5569}"/>
              </a:ext>
            </a:extLst>
          </p:cNvPr>
          <p:cNvGrpSpPr>
            <a:grpSpLocks noGrp="1" noUngrp="1" noRot="1" noMove="1" noResize="1"/>
          </p:cNvGrpSpPr>
          <p:nvPr/>
        </p:nvGrpSpPr>
        <p:grpSpPr>
          <a:xfrm>
            <a:off x="0" y="-1"/>
            <a:ext cx="12192000" cy="6858000"/>
            <a:chOff x="0" y="0"/>
            <a:chExt cx="12192000" cy="6858000"/>
          </a:xfrm>
        </p:grpSpPr>
        <p:pic>
          <p:nvPicPr>
            <p:cNvPr id="59" name="Picture 58" descr="A picture containing text&#10;&#10;Description automatically generated">
              <a:extLst>
                <a:ext uri="{FF2B5EF4-FFF2-40B4-BE49-F238E27FC236}">
                  <a16:creationId xmlns:a16="http://schemas.microsoft.com/office/drawing/2014/main" id="{F8771A78-0E2A-48A7-A8B0-1F39302EA6F9}"/>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60" name="Flowchart: Connector 59">
              <a:extLst>
                <a:ext uri="{FF2B5EF4-FFF2-40B4-BE49-F238E27FC236}">
                  <a16:creationId xmlns:a16="http://schemas.microsoft.com/office/drawing/2014/main" id="{A027D8B8-D2C7-45A9-955B-58631FB927D4}"/>
                </a:ext>
              </a:extLst>
            </p:cNvPr>
            <p:cNvSpPr>
              <a:spLocks noGrp="1" noRot="1" noMove="1" noResize="1" noEditPoints="1" noAdjustHandles="1" noChangeArrowheads="1" noChangeShapeType="1"/>
            </p:cNvSpPr>
            <p:nvPr/>
          </p:nvSpPr>
          <p:spPr>
            <a:xfrm>
              <a:off x="6428238" y="2174165"/>
              <a:ext cx="1017916" cy="1017916"/>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Rectangle 60">
              <a:extLst>
                <a:ext uri="{FF2B5EF4-FFF2-40B4-BE49-F238E27FC236}">
                  <a16:creationId xmlns:a16="http://schemas.microsoft.com/office/drawing/2014/main" id="{642BBFC6-8C5D-465B-A5F9-D34C2C29D895}"/>
                </a:ext>
              </a:extLst>
            </p:cNvPr>
            <p:cNvSpPr>
              <a:spLocks noGrp="1" noRot="1" noMove="1" noResize="1" noEditPoints="1" noAdjustHandles="1" noChangeArrowheads="1" noChangeShapeType="1"/>
            </p:cNvSpPr>
            <p:nvPr/>
          </p:nvSpPr>
          <p:spPr>
            <a:xfrm>
              <a:off x="7754612" y="1787522"/>
              <a:ext cx="1377719" cy="12792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rPr>
                <a:t>Accept Point</a:t>
              </a:r>
            </a:p>
            <a:p>
              <a:pPr algn="ctr"/>
              <a:r>
                <a:rPr lang="vi-VN">
                  <a:solidFill>
                    <a:sysClr val="windowText" lastClr="000000"/>
                  </a:solidFill>
                </a:rPr>
                <a:t>Totolink</a:t>
              </a:r>
            </a:p>
            <a:p>
              <a:pPr algn="ctr"/>
              <a:r>
                <a:rPr lang="vi-VN">
                  <a:solidFill>
                    <a:sysClr val="windowText" lastClr="000000"/>
                  </a:solidFill>
                </a:rPr>
                <a:t>Ex1200L</a:t>
              </a:r>
            </a:p>
          </p:txBody>
        </p:sp>
        <p:cxnSp>
          <p:nvCxnSpPr>
            <p:cNvPr id="62" name="Straight Arrow Connector 61">
              <a:extLst>
                <a:ext uri="{FF2B5EF4-FFF2-40B4-BE49-F238E27FC236}">
                  <a16:creationId xmlns:a16="http://schemas.microsoft.com/office/drawing/2014/main" id="{6D01B1C0-EA2A-428F-A0D8-54AA6C660F45}"/>
                </a:ext>
              </a:extLst>
            </p:cNvPr>
            <p:cNvCxnSpPr>
              <a:cxnSpLocks noGrp="1" noRot="1" noMove="1" noResize="1" noEditPoints="1" noAdjustHandles="1" noChangeArrowheads="1" noChangeShapeType="1"/>
              <a:stCxn id="60" idx="6"/>
              <a:endCxn id="61" idx="1"/>
            </p:cNvCxnSpPr>
            <p:nvPr/>
          </p:nvCxnSpPr>
          <p:spPr>
            <a:xfrm flipV="1">
              <a:off x="7446154" y="2427145"/>
              <a:ext cx="308458" cy="255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Flowchart: Connector 62">
              <a:extLst>
                <a:ext uri="{FF2B5EF4-FFF2-40B4-BE49-F238E27FC236}">
                  <a16:creationId xmlns:a16="http://schemas.microsoft.com/office/drawing/2014/main" id="{78EDEFB3-2E2F-43BD-9478-3D2BB9F5B541}"/>
                </a:ext>
              </a:extLst>
            </p:cNvPr>
            <p:cNvSpPr>
              <a:spLocks noGrp="1" noRot="1" noMove="1" noResize="1" noEditPoints="1" noAdjustHandles="1" noChangeArrowheads="1" noChangeShapeType="1"/>
            </p:cNvSpPr>
            <p:nvPr/>
          </p:nvSpPr>
          <p:spPr>
            <a:xfrm>
              <a:off x="1755978" y="3806238"/>
              <a:ext cx="399410" cy="569819"/>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Rectangle 63">
              <a:extLst>
                <a:ext uri="{FF2B5EF4-FFF2-40B4-BE49-F238E27FC236}">
                  <a16:creationId xmlns:a16="http://schemas.microsoft.com/office/drawing/2014/main" id="{F1C48206-E2B1-4563-9CB2-AF9C57724616}"/>
                </a:ext>
              </a:extLst>
            </p:cNvPr>
            <p:cNvSpPr>
              <a:spLocks noGrp="1" noRot="1" noMove="1" noResize="1" noEditPoints="1" noAdjustHandles="1" noChangeArrowheads="1" noChangeShapeType="1"/>
            </p:cNvSpPr>
            <p:nvPr/>
          </p:nvSpPr>
          <p:spPr>
            <a:xfrm>
              <a:off x="2380453" y="2526993"/>
              <a:ext cx="1692529" cy="12792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rPr>
                <a:t>Distribution Switch</a:t>
              </a:r>
            </a:p>
            <a:p>
              <a:pPr algn="ctr"/>
              <a:r>
                <a:rPr lang="vi-VN">
                  <a:solidFill>
                    <a:sysClr val="windowText" lastClr="000000"/>
                  </a:solidFill>
                </a:rPr>
                <a:t>Totolink </a:t>
              </a:r>
              <a:r>
                <a:rPr lang="vi-VN" sz="1800" i="0">
                  <a:solidFill>
                    <a:srgbClr val="000000"/>
                  </a:solidFill>
                  <a:effectLst/>
                  <a:latin typeface="Arial" panose="020B0604020202020204" pitchFamily="34" charset="0"/>
                </a:rPr>
                <a:t>A3002RU_V2</a:t>
              </a:r>
              <a:endParaRPr lang="vi-VN">
                <a:solidFill>
                  <a:sysClr val="windowText" lastClr="000000"/>
                </a:solidFill>
              </a:endParaRPr>
            </a:p>
          </p:txBody>
        </p:sp>
        <p:cxnSp>
          <p:nvCxnSpPr>
            <p:cNvPr id="65" name="Straight Arrow Connector 64">
              <a:extLst>
                <a:ext uri="{FF2B5EF4-FFF2-40B4-BE49-F238E27FC236}">
                  <a16:creationId xmlns:a16="http://schemas.microsoft.com/office/drawing/2014/main" id="{850BBD27-36B5-4CFF-A133-4E126F197AC6}"/>
                </a:ext>
              </a:extLst>
            </p:cNvPr>
            <p:cNvCxnSpPr>
              <a:cxnSpLocks noGrp="1" noRot="1" noMove="1" noResize="1" noEditPoints="1" noAdjustHandles="1" noChangeArrowheads="1" noChangeShapeType="1"/>
              <a:endCxn id="64" idx="1"/>
            </p:cNvCxnSpPr>
            <p:nvPr/>
          </p:nvCxnSpPr>
          <p:spPr>
            <a:xfrm flipV="1">
              <a:off x="1944758" y="3166616"/>
              <a:ext cx="435695" cy="639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FBFD69FF-381D-4594-8C16-67F3952E1677}"/>
              </a:ext>
            </a:extLst>
          </p:cNvPr>
          <p:cNvGrpSpPr/>
          <p:nvPr/>
        </p:nvGrpSpPr>
        <p:grpSpPr>
          <a:xfrm>
            <a:off x="0" y="-106632"/>
            <a:ext cx="12192000" cy="6949440"/>
            <a:chOff x="0" y="-91440"/>
            <a:chExt cx="12192000" cy="6949440"/>
          </a:xfrm>
        </p:grpSpPr>
        <p:sp>
          <p:nvSpPr>
            <p:cNvPr id="50" name="Rectangle 49">
              <a:extLst>
                <a:ext uri="{FF2B5EF4-FFF2-40B4-BE49-F238E27FC236}">
                  <a16:creationId xmlns:a16="http://schemas.microsoft.com/office/drawing/2014/main" id="{BD6D3119-9AFE-40F6-A46F-331CAFBF658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gs>
                <a:gs pos="50000">
                  <a:schemeClr val="tx1">
                    <a:lumMod val="85000"/>
                  </a:schemeClr>
                </a:gs>
                <a:gs pos="100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51" name="Content Placeholder 9" descr="A picture containing indoor, wall, ceiling, window&#10;&#10;Description automatically generated">
              <a:extLst>
                <a:ext uri="{FF2B5EF4-FFF2-40B4-BE49-F238E27FC236}">
                  <a16:creationId xmlns:a16="http://schemas.microsoft.com/office/drawing/2014/main" id="{5DB99A4A-672A-4EA9-A5D9-BEEECA086DA2}"/>
                </a:ext>
              </a:extLst>
            </p:cNvPr>
            <p:cNvPicPr>
              <a:picLocks noGrp="1"/>
            </p:cNvPicPr>
            <p:nvPr>
              <p:ph idx="1"/>
            </p:nvPr>
          </p:nvPicPr>
          <p:blipFill>
            <a:blip r:embed="rId4"/>
            <a:stretch>
              <a:fillRect/>
            </a:stretch>
          </p:blipFill>
          <p:spPr>
            <a:xfrm>
              <a:off x="1686177" y="-91440"/>
              <a:ext cx="9265920" cy="6949440"/>
            </a:xfrm>
          </p:spPr>
        </p:pic>
        <p:sp>
          <p:nvSpPr>
            <p:cNvPr id="52" name="Flowchart: Connector 51">
              <a:extLst>
                <a:ext uri="{FF2B5EF4-FFF2-40B4-BE49-F238E27FC236}">
                  <a16:creationId xmlns:a16="http://schemas.microsoft.com/office/drawing/2014/main" id="{62924740-17BB-4BD6-917C-271CD621352B}"/>
                </a:ext>
              </a:extLst>
            </p:cNvPr>
            <p:cNvSpPr/>
            <p:nvPr/>
          </p:nvSpPr>
          <p:spPr>
            <a:xfrm>
              <a:off x="4175184" y="2708551"/>
              <a:ext cx="967059" cy="967059"/>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53" name="Rectangle 52">
              <a:extLst>
                <a:ext uri="{FF2B5EF4-FFF2-40B4-BE49-F238E27FC236}">
                  <a16:creationId xmlns:a16="http://schemas.microsoft.com/office/drawing/2014/main" id="{8BD129D9-502B-4529-95BA-44009AE59557}"/>
                </a:ext>
              </a:extLst>
            </p:cNvPr>
            <p:cNvSpPr/>
            <p:nvPr/>
          </p:nvSpPr>
          <p:spPr>
            <a:xfrm>
              <a:off x="2386805" y="2587924"/>
              <a:ext cx="1377719" cy="6041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Accept Point</a:t>
              </a:r>
            </a:p>
          </p:txBody>
        </p:sp>
        <p:cxnSp>
          <p:nvCxnSpPr>
            <p:cNvPr id="54" name="Straight Arrow Connector 53">
              <a:extLst>
                <a:ext uri="{FF2B5EF4-FFF2-40B4-BE49-F238E27FC236}">
                  <a16:creationId xmlns:a16="http://schemas.microsoft.com/office/drawing/2014/main" id="{0BE2C652-9B8E-46C7-80BC-0156E542731C}"/>
                </a:ext>
              </a:extLst>
            </p:cNvPr>
            <p:cNvCxnSpPr>
              <a:endCxn id="53" idx="3"/>
            </p:cNvCxnSpPr>
            <p:nvPr/>
          </p:nvCxnSpPr>
          <p:spPr>
            <a:xfrm flipH="1" flipV="1">
              <a:off x="3764524" y="2890003"/>
              <a:ext cx="410660" cy="353528"/>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Flowchart: Connector 54">
              <a:extLst>
                <a:ext uri="{FF2B5EF4-FFF2-40B4-BE49-F238E27FC236}">
                  <a16:creationId xmlns:a16="http://schemas.microsoft.com/office/drawing/2014/main" id="{CB66E65F-B5F8-4744-AA09-2C7B03BF169B}"/>
                </a:ext>
              </a:extLst>
            </p:cNvPr>
            <p:cNvSpPr/>
            <p:nvPr/>
          </p:nvSpPr>
          <p:spPr>
            <a:xfrm>
              <a:off x="7293941" y="1124679"/>
              <a:ext cx="967059" cy="967059"/>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56" name="Rectangle 55">
              <a:extLst>
                <a:ext uri="{FF2B5EF4-FFF2-40B4-BE49-F238E27FC236}">
                  <a16:creationId xmlns:a16="http://schemas.microsoft.com/office/drawing/2014/main" id="{D4DAB970-E108-4FA1-B6E7-43C05AF9D421}"/>
                </a:ext>
              </a:extLst>
            </p:cNvPr>
            <p:cNvSpPr/>
            <p:nvPr/>
          </p:nvSpPr>
          <p:spPr>
            <a:xfrm>
              <a:off x="5538219" y="925183"/>
              <a:ext cx="1377719" cy="604157"/>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Accept Point</a:t>
              </a:r>
            </a:p>
          </p:txBody>
        </p:sp>
        <p:cxnSp>
          <p:nvCxnSpPr>
            <p:cNvPr id="57" name="Straight Arrow Connector 56">
              <a:extLst>
                <a:ext uri="{FF2B5EF4-FFF2-40B4-BE49-F238E27FC236}">
                  <a16:creationId xmlns:a16="http://schemas.microsoft.com/office/drawing/2014/main" id="{973CD170-CEC3-4F2B-83CD-09110DAEEC5D}"/>
                </a:ext>
              </a:extLst>
            </p:cNvPr>
            <p:cNvCxnSpPr>
              <a:stCxn id="55" idx="2"/>
              <a:endCxn id="56" idx="3"/>
            </p:cNvCxnSpPr>
            <p:nvPr/>
          </p:nvCxnSpPr>
          <p:spPr>
            <a:xfrm flipH="1" flipV="1">
              <a:off x="6915938" y="1227262"/>
              <a:ext cx="378003" cy="380947"/>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66" name="Group 65">
            <a:extLst>
              <a:ext uri="{FF2B5EF4-FFF2-40B4-BE49-F238E27FC236}">
                <a16:creationId xmlns:a16="http://schemas.microsoft.com/office/drawing/2014/main" id="{A3E40592-C3E3-478A-B018-445A0DB5FC01}"/>
              </a:ext>
            </a:extLst>
          </p:cNvPr>
          <p:cNvGrpSpPr>
            <a:grpSpLocks/>
          </p:cNvGrpSpPr>
          <p:nvPr/>
        </p:nvGrpSpPr>
        <p:grpSpPr>
          <a:xfrm>
            <a:off x="0" y="-1"/>
            <a:ext cx="12192000" cy="6858000"/>
            <a:chOff x="0" y="0"/>
            <a:chExt cx="12192000" cy="6858000"/>
          </a:xfrm>
        </p:grpSpPr>
        <p:pic>
          <p:nvPicPr>
            <p:cNvPr id="67" name="Picture 66" descr="A picture containing text&#10;&#10;Description automatically generated">
              <a:extLst>
                <a:ext uri="{FF2B5EF4-FFF2-40B4-BE49-F238E27FC236}">
                  <a16:creationId xmlns:a16="http://schemas.microsoft.com/office/drawing/2014/main" id="{C8064CA5-DEAF-411C-BFB9-EA8E303F87DB}"/>
                </a:ext>
              </a:extLst>
            </p:cNvPr>
            <p:cNvPicPr>
              <a:picLocks noChangeAspect="1"/>
            </p:cNvPicPr>
            <p:nvPr/>
          </p:nvPicPr>
          <p:blipFill>
            <a:blip r:embed="rId3"/>
            <a:stretch>
              <a:fillRect/>
            </a:stretch>
          </p:blipFill>
          <p:spPr>
            <a:xfrm>
              <a:off x="0" y="0"/>
              <a:ext cx="12192000" cy="6858000"/>
            </a:xfrm>
            <a:prstGeom prst="rect">
              <a:avLst/>
            </a:prstGeom>
          </p:spPr>
        </p:pic>
        <p:sp>
          <p:nvSpPr>
            <p:cNvPr id="68" name="Flowchart: Connector 67">
              <a:extLst>
                <a:ext uri="{FF2B5EF4-FFF2-40B4-BE49-F238E27FC236}">
                  <a16:creationId xmlns:a16="http://schemas.microsoft.com/office/drawing/2014/main" id="{DF10F52D-EFA1-41A4-BCF6-BD0DE9C8E35B}"/>
                </a:ext>
              </a:extLst>
            </p:cNvPr>
            <p:cNvSpPr>
              <a:spLocks/>
            </p:cNvSpPr>
            <p:nvPr/>
          </p:nvSpPr>
          <p:spPr>
            <a:xfrm>
              <a:off x="6428238" y="2174165"/>
              <a:ext cx="1017916" cy="1017916"/>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id="{2F5E588C-6B08-4916-AF1A-F8E950B31AFF}"/>
                </a:ext>
              </a:extLst>
            </p:cNvPr>
            <p:cNvSpPr>
              <a:spLocks/>
            </p:cNvSpPr>
            <p:nvPr/>
          </p:nvSpPr>
          <p:spPr>
            <a:xfrm>
              <a:off x="7754612" y="1787522"/>
              <a:ext cx="1377719" cy="12792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Accept Point</a:t>
              </a:r>
            </a:p>
            <a:p>
              <a:pPr algn="ctr"/>
              <a:r>
                <a:rPr lang="vi-VN">
                  <a:solidFill>
                    <a:sysClr val="windowText" lastClr="000000"/>
                  </a:solidFill>
                  <a:latin typeface="Times New Roman" panose="02020603050405020304" pitchFamily="18" charset="0"/>
                  <a:cs typeface="Times New Roman" panose="02020603050405020304" pitchFamily="18" charset="0"/>
                </a:rPr>
                <a:t>Totolink</a:t>
              </a:r>
            </a:p>
            <a:p>
              <a:pPr algn="ctr"/>
              <a:r>
                <a:rPr lang="vi-VN">
                  <a:solidFill>
                    <a:sysClr val="windowText" lastClr="000000"/>
                  </a:solidFill>
                  <a:latin typeface="Times New Roman" panose="02020603050405020304" pitchFamily="18" charset="0"/>
                  <a:cs typeface="Times New Roman" panose="02020603050405020304" pitchFamily="18" charset="0"/>
                </a:rPr>
                <a:t>Ex1200L</a:t>
              </a:r>
            </a:p>
          </p:txBody>
        </p:sp>
        <p:cxnSp>
          <p:nvCxnSpPr>
            <p:cNvPr id="70" name="Straight Arrow Connector 69">
              <a:extLst>
                <a:ext uri="{FF2B5EF4-FFF2-40B4-BE49-F238E27FC236}">
                  <a16:creationId xmlns:a16="http://schemas.microsoft.com/office/drawing/2014/main" id="{8DEAFDEE-AC7C-49A2-A744-BF120834A218}"/>
                </a:ext>
              </a:extLst>
            </p:cNvPr>
            <p:cNvCxnSpPr>
              <a:cxnSpLocks/>
              <a:stCxn id="68" idx="6"/>
              <a:endCxn id="69" idx="1"/>
            </p:cNvCxnSpPr>
            <p:nvPr/>
          </p:nvCxnSpPr>
          <p:spPr>
            <a:xfrm flipV="1">
              <a:off x="7446154" y="2427145"/>
              <a:ext cx="308458" cy="255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Flowchart: Connector 70">
              <a:extLst>
                <a:ext uri="{FF2B5EF4-FFF2-40B4-BE49-F238E27FC236}">
                  <a16:creationId xmlns:a16="http://schemas.microsoft.com/office/drawing/2014/main" id="{B31B7035-A6DD-49FA-AA4A-A04CE4936DA3}"/>
                </a:ext>
              </a:extLst>
            </p:cNvPr>
            <p:cNvSpPr>
              <a:spLocks/>
            </p:cNvSpPr>
            <p:nvPr/>
          </p:nvSpPr>
          <p:spPr>
            <a:xfrm>
              <a:off x="1755978" y="3806238"/>
              <a:ext cx="399410" cy="569819"/>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C8BC79BE-439F-43B4-B390-F4A2BA3C7ACC}"/>
                </a:ext>
              </a:extLst>
            </p:cNvPr>
            <p:cNvSpPr>
              <a:spLocks/>
            </p:cNvSpPr>
            <p:nvPr/>
          </p:nvSpPr>
          <p:spPr>
            <a:xfrm>
              <a:off x="2380453" y="2526993"/>
              <a:ext cx="1692529" cy="12792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Distribution Switch</a:t>
              </a:r>
            </a:p>
            <a:p>
              <a:pPr algn="ctr"/>
              <a:r>
                <a:rPr lang="vi-VN">
                  <a:solidFill>
                    <a:sysClr val="windowText" lastClr="000000"/>
                  </a:solidFill>
                  <a:latin typeface="Times New Roman" panose="02020603050405020304" pitchFamily="18" charset="0"/>
                  <a:cs typeface="Times New Roman" panose="02020603050405020304" pitchFamily="18" charset="0"/>
                </a:rPr>
                <a:t>Totolink </a:t>
              </a:r>
              <a:r>
                <a:rPr lang="vi-VN" sz="1800" i="0">
                  <a:solidFill>
                    <a:srgbClr val="000000"/>
                  </a:solidFill>
                  <a:effectLst/>
                  <a:latin typeface="Times New Roman" panose="02020603050405020304" pitchFamily="18" charset="0"/>
                  <a:cs typeface="Times New Roman" panose="02020603050405020304" pitchFamily="18" charset="0"/>
                </a:rPr>
                <a:t>A3002RU_V2</a:t>
              </a:r>
              <a:endParaRPr lang="vi-VN">
                <a:solidFill>
                  <a:sysClr val="windowText" lastClr="000000"/>
                </a:solidFill>
                <a:latin typeface="Times New Roman" panose="02020603050405020304" pitchFamily="18" charset="0"/>
                <a:cs typeface="Times New Roman" panose="02020603050405020304" pitchFamily="18" charset="0"/>
              </a:endParaRPr>
            </a:p>
          </p:txBody>
        </p:sp>
        <p:cxnSp>
          <p:nvCxnSpPr>
            <p:cNvPr id="73" name="Straight Arrow Connector 72">
              <a:extLst>
                <a:ext uri="{FF2B5EF4-FFF2-40B4-BE49-F238E27FC236}">
                  <a16:creationId xmlns:a16="http://schemas.microsoft.com/office/drawing/2014/main" id="{B1F278CF-D96F-460F-B991-E99422DF43E7}"/>
                </a:ext>
              </a:extLst>
            </p:cNvPr>
            <p:cNvCxnSpPr>
              <a:cxnSpLocks/>
              <a:endCxn id="72" idx="1"/>
            </p:cNvCxnSpPr>
            <p:nvPr/>
          </p:nvCxnSpPr>
          <p:spPr>
            <a:xfrm flipV="1">
              <a:off x="1944758" y="3166616"/>
              <a:ext cx="435695" cy="639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3" name="Slide Number Placeholder 4">
            <a:extLst>
              <a:ext uri="{FF2B5EF4-FFF2-40B4-BE49-F238E27FC236}">
                <a16:creationId xmlns:a16="http://schemas.microsoft.com/office/drawing/2014/main" id="{077424FF-2AEF-4356-AEDF-EF84F5E042DE}"/>
              </a:ext>
            </a:extLst>
          </p:cNvPr>
          <p:cNvSpPr txBox="1">
            <a:spLocks noGrp="1" noRot="1" noMove="1" noResize="1" noEditPoints="1" noAdjustHandles="1" noChangeArrowheads="1" noChangeShapeType="1"/>
          </p:cNvSpPr>
          <p:nvPr/>
        </p:nvSpPr>
        <p:spPr>
          <a:xfrm>
            <a:off x="8077200" y="647639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ysClr val="windowText" lastClr="000000"/>
                </a:solidFill>
                <a:latin typeface="Times New Roman" panose="02020603050405020304" pitchFamily="18" charset="0"/>
                <a:cs typeface="Times New Roman" panose="02020603050405020304" pitchFamily="18" charset="0"/>
              </a:rPr>
              <a:pPr/>
              <a:t>5</a:t>
            </a:fld>
            <a:endParaRPr lang="en-US"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3682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right)">
                                      <p:cBhvr>
                                        <p:cTn id="7" dur="500"/>
                                        <p:tgtEl>
                                          <p:spTgt spid="3">
                                            <p:txEl>
                                              <p:pRg st="0" end="0"/>
                                            </p:txEl>
                                          </p:spTgt>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right)">
                                      <p:cBhvr>
                                        <p:cTn id="10" dur="500"/>
                                        <p:tgtEl>
                                          <p:spTgt spid="3">
                                            <p:txEl>
                                              <p:pRg st="1" end="1"/>
                                            </p:txEl>
                                          </p:spTgt>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right)">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right)">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wipe(right)">
                                      <p:cBhvr>
                                        <p:cTn id="23" dur="500"/>
                                        <p:tgtEl>
                                          <p:spTgt spid="66"/>
                                        </p:tgtEl>
                                      </p:cBhvr>
                                    </p:animEffect>
                                  </p:childTnLst>
                                </p:cTn>
                              </p:par>
                            </p:childTnLst>
                          </p:cTn>
                        </p:par>
                        <p:par>
                          <p:cTn id="24" fill="hold">
                            <p:stCondLst>
                              <p:cond delay="500"/>
                            </p:stCondLst>
                            <p:childTnLst>
                              <p:par>
                                <p:cTn id="25" presetID="22" presetClass="exit" presetSubtype="2" fill="hold" nodeType="afterEffect">
                                  <p:stCondLst>
                                    <p:cond delay="0"/>
                                  </p:stCondLst>
                                  <p:childTnLst>
                                    <p:animEffect transition="out" filter="wipe(right)">
                                      <p:cBhvr>
                                        <p:cTn id="26" dur="500"/>
                                        <p:tgtEl>
                                          <p:spTgt spid="49"/>
                                        </p:tgtEl>
                                      </p:cBhvr>
                                    </p:animEffect>
                                    <p:set>
                                      <p:cBhvr>
                                        <p:cTn id="27" dur="1" fill="hold">
                                          <p:stCondLst>
                                            <p:cond delay="499"/>
                                          </p:stCondLst>
                                        </p:cTn>
                                        <p:tgtEl>
                                          <p:spTgt spid="4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down)">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xit" presetSubtype="1" fill="hold" nodeType="clickEffect">
                                  <p:stCondLst>
                                    <p:cond delay="0"/>
                                  </p:stCondLst>
                                  <p:childTnLst>
                                    <p:animEffect transition="out" filter="wipe(up)">
                                      <p:cBhvr>
                                        <p:cTn id="36" dur="500"/>
                                        <p:tgtEl>
                                          <p:spTgt spid="58"/>
                                        </p:tgtEl>
                                      </p:cBhvr>
                                    </p:animEffect>
                                    <p:set>
                                      <p:cBhvr>
                                        <p:cTn id="37" dur="1" fill="hold">
                                          <p:stCondLst>
                                            <p:cond delay="499"/>
                                          </p:stCondLst>
                                        </p:cTn>
                                        <p:tgtEl>
                                          <p:spTgt spid="5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2" fill="hold" nodeType="clickEffect">
                                  <p:stCondLst>
                                    <p:cond delay="0"/>
                                  </p:stCondLst>
                                  <p:childTnLst>
                                    <p:animEffect transition="out" filter="wipe(right)">
                                      <p:cBhvr>
                                        <p:cTn id="41" dur="500"/>
                                        <p:tgtEl>
                                          <p:spTgt spid="66"/>
                                        </p:tgtEl>
                                      </p:cBhvr>
                                    </p:animEffect>
                                    <p:set>
                                      <p:cBhvr>
                                        <p:cTn id="42" dur="1" fill="hold">
                                          <p:stCondLst>
                                            <p:cond delay="499"/>
                                          </p:stCondLst>
                                        </p:cTn>
                                        <p:tgtEl>
                                          <p:spTgt spid="66"/>
                                        </p:tgtEl>
                                        <p:attrNameLst>
                                          <p:attrName>style.visibility</p:attrName>
                                        </p:attrNameLst>
                                      </p:cBhvr>
                                      <p:to>
                                        <p:strVal val="hidden"/>
                                      </p:to>
                                    </p:se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wipe(right)">
                                      <p:cBhvr>
                                        <p:cTn id="4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0177A7-740C-43C7-8F2D-BD7067F12C9C}"/>
              </a:ext>
              <a:ext uri="{C183D7F6-B498-43B3-948B-1728B52AA6E4}">
                <adec:decorative xmlns=""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4194895" cy="6857999"/>
          </a:xfrm>
          <a:prstGeom prst="rect">
            <a:avLst/>
          </a:prstGeom>
          <a:no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323826" y="751114"/>
            <a:ext cx="3752874" cy="6106885"/>
          </a:xfrm>
        </p:spPr>
        <p:txBody>
          <a:bodyPr>
            <a:normAutofit/>
          </a:bodyPr>
          <a:lstStyle/>
          <a:p>
            <a:pPr algn="ctr"/>
            <a:r>
              <a:rPr lang="vi-VN" sz="3600">
                <a:latin typeface="Times New Roman" panose="02020603050405020304" pitchFamily="18" charset="0"/>
                <a:cs typeface="Times New Roman" panose="02020603050405020304" pitchFamily="18" charset="0"/>
              </a:rPr>
              <a:t>Xác định</a:t>
            </a:r>
            <a:br>
              <a:rPr lang="vi-VN" sz="3600">
                <a:latin typeface="Times New Roman" panose="02020603050405020304" pitchFamily="18" charset="0"/>
                <a:cs typeface="Times New Roman" panose="02020603050405020304" pitchFamily="18" charset="0"/>
              </a:rPr>
            </a:br>
            <a:r>
              <a:rPr lang="vi-VN" sz="3600">
                <a:latin typeface="Times New Roman" panose="02020603050405020304" pitchFamily="18" charset="0"/>
                <a:cs typeface="Times New Roman" panose="02020603050405020304" pitchFamily="18" charset="0"/>
              </a:rPr>
              <a:t>vấn đề</a:t>
            </a:r>
            <a:br>
              <a:rPr lang="vi-VN" sz="3600">
                <a:latin typeface="Times New Roman" panose="02020603050405020304" pitchFamily="18" charset="0"/>
                <a:cs typeface="Times New Roman" panose="02020603050405020304" pitchFamily="18" charset="0"/>
              </a:rPr>
            </a:br>
            <a:r>
              <a:rPr lang="vi-VN" sz="3600">
                <a:latin typeface="Times New Roman" panose="02020603050405020304" pitchFamily="18" charset="0"/>
                <a:cs typeface="Times New Roman" panose="02020603050405020304" pitchFamily="18" charset="0"/>
              </a:rPr>
              <a:t>đang gặp phải</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230187" y="2762250"/>
            <a:ext cx="7454077" cy="3472166"/>
          </a:xfrm>
        </p:spPr>
        <p:txBody>
          <a:bodyPr>
            <a:normAutofit/>
          </a:bodyPr>
          <a:lstStyle/>
          <a:p>
            <a:pPr algn="just">
              <a:lnSpc>
                <a:spcPct val="100000"/>
              </a:lnSpc>
            </a:pPr>
            <a:r>
              <a:rPr lang="vi-VN" sz="2000">
                <a:latin typeface="Times New Roman" panose="02020603050405020304" pitchFamily="18" charset="0"/>
                <a:cs typeface="Times New Roman" panose="02020603050405020304" pitchFamily="18" charset="0"/>
              </a:rPr>
              <a:t>Vật chắn quá nhiều, vách ngăn dày làm cho tín hiệu không ổn định, cụ thể là đường uplink từ UE đến các  AP bị đứt quãng.</a:t>
            </a:r>
          </a:p>
          <a:p>
            <a:pPr algn="just">
              <a:lnSpc>
                <a:spcPct val="100000"/>
              </a:lnSpc>
            </a:pPr>
            <a:r>
              <a:rPr lang="vi-VN" sz="2000">
                <a:latin typeface="Times New Roman" panose="02020603050405020304" pitchFamily="18" charset="0"/>
                <a:cs typeface="Times New Roman" panose="02020603050405020304" pitchFamily="18" charset="0"/>
              </a:rPr>
              <a:t>Băng tần 2,4GHz là băng tần có tính “đâm xuyên” tốt nhưng số lượng kênh khá ít (14 kênh cơ bản) và yêu cầu về QoS làm số lượng user truy cập cùng lúc cũng hạn chế.</a:t>
            </a:r>
          </a:p>
          <a:p>
            <a:pPr marL="0" indent="0" algn="just">
              <a:lnSpc>
                <a:spcPct val="100000"/>
              </a:lnSpc>
              <a:buNone/>
            </a:pPr>
            <a:endParaRPr lang="vi-VN" sz="2000">
              <a:latin typeface="Times New Roman" panose="02020603050405020304" pitchFamily="18" charset="0"/>
              <a:cs typeface="Times New Roman" panose="02020603050405020304" pitchFamily="18" charset="0"/>
            </a:endParaRPr>
          </a:p>
          <a:p>
            <a:pPr marL="0" indent="0" algn="just">
              <a:lnSpc>
                <a:spcPct val="100000"/>
              </a:lnSpc>
              <a:buNone/>
            </a:pPr>
            <a:endParaRPr lang="vi-VN" sz="2000">
              <a:latin typeface="Times New Roman" panose="02020603050405020304" pitchFamily="18" charset="0"/>
              <a:cs typeface="Times New Roman" panose="02020603050405020304" pitchFamily="18" charset="0"/>
            </a:endParaRPr>
          </a:p>
        </p:txBody>
      </p:sp>
      <p:sp>
        <p:nvSpPr>
          <p:cNvPr id="6" name="Slide Number Placeholder 4">
            <a:extLst>
              <a:ext uri="{FF2B5EF4-FFF2-40B4-BE49-F238E27FC236}">
                <a16:creationId xmlns:a16="http://schemas.microsoft.com/office/drawing/2014/main" id="{147F3025-D890-4F39-BB7F-62AE1D05F3E2}"/>
              </a:ext>
            </a:extLst>
          </p:cNvPr>
          <p:cNvSpPr txBox="1">
            <a:spLocks noGrp="1" noRot="1" noMove="1" noResize="1" noEditPoints="1" noAdjustHandles="1" noChangeArrowheads="1" noChangeShapeType="1"/>
          </p:cNvSpPr>
          <p:nvPr/>
        </p:nvSpPr>
        <p:spPr>
          <a:xfrm>
            <a:off x="8077200" y="647639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ysClr val="windowText" lastClr="000000"/>
                </a:solidFill>
                <a:latin typeface="Times New Roman" panose="02020603050405020304" pitchFamily="18" charset="0"/>
                <a:cs typeface="Times New Roman" panose="02020603050405020304" pitchFamily="18" charset="0"/>
              </a:rPr>
              <a:pPr/>
              <a:t>6</a:t>
            </a:fld>
            <a:endParaRPr lang="en-US"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2183415"/>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963289AB-7973-4A60-B7F8-7DB986FF1031}"/>
              </a:ext>
            </a:extLst>
          </p:cNvPr>
          <p:cNvGrpSpPr/>
          <p:nvPr/>
        </p:nvGrpSpPr>
        <p:grpSpPr>
          <a:xfrm>
            <a:off x="790575" y="276240"/>
            <a:ext cx="11078096" cy="6391261"/>
            <a:chOff x="790575" y="276240"/>
            <a:chExt cx="11078096" cy="6391261"/>
          </a:xfrm>
        </p:grpSpPr>
        <p:sp>
          <p:nvSpPr>
            <p:cNvPr id="43" name="Arc 42">
              <a:extLst>
                <a:ext uri="{FF2B5EF4-FFF2-40B4-BE49-F238E27FC236}">
                  <a16:creationId xmlns:a16="http://schemas.microsoft.com/office/drawing/2014/main" id="{0D9BD504-BCE9-4023-A3D5-066420A0DC68}"/>
                </a:ext>
              </a:extLst>
            </p:cNvPr>
            <p:cNvSpPr/>
            <p:nvPr/>
          </p:nvSpPr>
          <p:spPr>
            <a:xfrm rot="16200000" flipH="1">
              <a:off x="3772785" y="172734"/>
              <a:ext cx="5405406" cy="5612417"/>
            </a:xfrm>
            <a:prstGeom prst="arc">
              <a:avLst>
                <a:gd name="adj1" fmla="val 13052537"/>
                <a:gd name="adj2" fmla="val 19189695"/>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vi-VN"/>
            </a:p>
          </p:txBody>
        </p:sp>
        <p:pic>
          <p:nvPicPr>
            <p:cNvPr id="21" name="Graphic 20" descr="Full Brick Wall with solid fill">
              <a:extLst>
                <a:ext uri="{FF2B5EF4-FFF2-40B4-BE49-F238E27FC236}">
                  <a16:creationId xmlns:a16="http://schemas.microsoft.com/office/drawing/2014/main" id="{4BD1218B-B090-431A-82FC-68FD0C8DBBF6}"/>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6162675" y="3695701"/>
              <a:ext cx="1590675" cy="2971800"/>
            </a:xfrm>
            <a:prstGeom prst="rect">
              <a:avLst/>
            </a:prstGeom>
          </p:spPr>
        </p:pic>
        <p:pic>
          <p:nvPicPr>
            <p:cNvPr id="23" name="Graphic 22" descr="Full Brick Wall with solid fill">
              <a:extLst>
                <a:ext uri="{FF2B5EF4-FFF2-40B4-BE49-F238E27FC236}">
                  <a16:creationId xmlns:a16="http://schemas.microsoft.com/office/drawing/2014/main" id="{E5627355-4FD2-4FDB-BCE0-57506F4EE22C}"/>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6162675" y="1640681"/>
              <a:ext cx="1590675" cy="2971800"/>
            </a:xfrm>
            <a:prstGeom prst="rect">
              <a:avLst/>
            </a:prstGeom>
          </p:spPr>
        </p:pic>
        <p:pic>
          <p:nvPicPr>
            <p:cNvPr id="27" name="Picture 26" descr="Graphical user interface&#10;&#10;Description automatically generated">
              <a:extLst>
                <a:ext uri="{FF2B5EF4-FFF2-40B4-BE49-F238E27FC236}">
                  <a16:creationId xmlns:a16="http://schemas.microsoft.com/office/drawing/2014/main" id="{1D267D41-DC36-4BF1-A05A-72D426B25013}"/>
                </a:ext>
              </a:extLst>
            </p:cNvPr>
            <p:cNvPicPr>
              <a:picLocks noChangeAspect="1"/>
            </p:cNvPicPr>
            <p:nvPr/>
          </p:nvPicPr>
          <p:blipFill>
            <a:blip r:embed="rId4"/>
            <a:stretch>
              <a:fillRect/>
            </a:stretch>
          </p:blipFill>
          <p:spPr>
            <a:xfrm>
              <a:off x="790575" y="2152650"/>
              <a:ext cx="3200400" cy="3200400"/>
            </a:xfrm>
            <a:prstGeom prst="rect">
              <a:avLst/>
            </a:prstGeom>
          </p:spPr>
        </p:pic>
        <p:pic>
          <p:nvPicPr>
            <p:cNvPr id="31" name="Picture 30" descr="A computer with a blank screen&#10;&#10;Description automatically generated with low confidence">
              <a:extLst>
                <a:ext uri="{FF2B5EF4-FFF2-40B4-BE49-F238E27FC236}">
                  <a16:creationId xmlns:a16="http://schemas.microsoft.com/office/drawing/2014/main" id="{D7E6137C-24FB-4F8D-A2E2-3C187CF7A810}"/>
                </a:ext>
              </a:extLst>
            </p:cNvPr>
            <p:cNvPicPr>
              <a:picLocks noChangeAspect="1"/>
            </p:cNvPicPr>
            <p:nvPr/>
          </p:nvPicPr>
          <p:blipFill>
            <a:blip r:embed="rId5"/>
            <a:stretch>
              <a:fillRect/>
            </a:stretch>
          </p:blipFill>
          <p:spPr>
            <a:xfrm>
              <a:off x="9430576" y="2978943"/>
              <a:ext cx="2438095" cy="2438095"/>
            </a:xfrm>
            <a:prstGeom prst="rect">
              <a:avLst/>
            </a:prstGeom>
          </p:spPr>
        </p:pic>
        <p:sp>
          <p:nvSpPr>
            <p:cNvPr id="32" name="Arc 31">
              <a:extLst>
                <a:ext uri="{FF2B5EF4-FFF2-40B4-BE49-F238E27FC236}">
                  <a16:creationId xmlns:a16="http://schemas.microsoft.com/office/drawing/2014/main" id="{9E4669CC-DBF8-469E-A9C5-5FC8F76D757D}"/>
                </a:ext>
              </a:extLst>
            </p:cNvPr>
            <p:cNvSpPr/>
            <p:nvPr/>
          </p:nvSpPr>
          <p:spPr>
            <a:xfrm rot="5400000">
              <a:off x="1809750" y="2936081"/>
              <a:ext cx="2238376" cy="2324100"/>
            </a:xfrm>
            <a:prstGeom prst="arc">
              <a:avLst>
                <a:gd name="adj1" fmla="val 13052537"/>
                <a:gd name="adj2" fmla="val 1918969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p>
          </p:txBody>
        </p:sp>
        <p:sp>
          <p:nvSpPr>
            <p:cNvPr id="33" name="Arc 32">
              <a:extLst>
                <a:ext uri="{FF2B5EF4-FFF2-40B4-BE49-F238E27FC236}">
                  <a16:creationId xmlns:a16="http://schemas.microsoft.com/office/drawing/2014/main" id="{E94B75A6-4C1D-4D7F-BF48-8952598FA211}"/>
                </a:ext>
              </a:extLst>
            </p:cNvPr>
            <p:cNvSpPr/>
            <p:nvPr/>
          </p:nvSpPr>
          <p:spPr>
            <a:xfrm rot="5400000">
              <a:off x="2032451" y="3290877"/>
              <a:ext cx="1554958" cy="1614509"/>
            </a:xfrm>
            <a:prstGeom prst="arc">
              <a:avLst>
                <a:gd name="adj1" fmla="val 13052537"/>
                <a:gd name="adj2" fmla="val 1918969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p>
          </p:txBody>
        </p:sp>
        <p:sp>
          <p:nvSpPr>
            <p:cNvPr id="34" name="Arc 33">
              <a:extLst>
                <a:ext uri="{FF2B5EF4-FFF2-40B4-BE49-F238E27FC236}">
                  <a16:creationId xmlns:a16="http://schemas.microsoft.com/office/drawing/2014/main" id="{4BD9401C-6A37-4DD7-935F-68BF16A8557D}"/>
                </a:ext>
              </a:extLst>
            </p:cNvPr>
            <p:cNvSpPr/>
            <p:nvPr/>
          </p:nvSpPr>
          <p:spPr>
            <a:xfrm rot="5400000">
              <a:off x="4064785" y="1552749"/>
              <a:ext cx="4592131" cy="4767998"/>
            </a:xfrm>
            <a:prstGeom prst="arc">
              <a:avLst>
                <a:gd name="adj1" fmla="val 13052537"/>
                <a:gd name="adj2" fmla="val 19189695"/>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vi-VN"/>
            </a:p>
          </p:txBody>
        </p:sp>
        <p:sp>
          <p:nvSpPr>
            <p:cNvPr id="35" name="Arc 34">
              <a:extLst>
                <a:ext uri="{FF2B5EF4-FFF2-40B4-BE49-F238E27FC236}">
                  <a16:creationId xmlns:a16="http://schemas.microsoft.com/office/drawing/2014/main" id="{94154FFD-3AE7-47AF-B678-0BD2CC08332F}"/>
                </a:ext>
              </a:extLst>
            </p:cNvPr>
            <p:cNvSpPr/>
            <p:nvPr/>
          </p:nvSpPr>
          <p:spPr>
            <a:xfrm rot="5400000">
              <a:off x="1837289" y="2189459"/>
              <a:ext cx="3676541" cy="3817343"/>
            </a:xfrm>
            <a:prstGeom prst="arc">
              <a:avLst>
                <a:gd name="adj1" fmla="val 13052537"/>
                <a:gd name="adj2" fmla="val 1918969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p>
          </p:txBody>
        </p:sp>
        <p:sp>
          <p:nvSpPr>
            <p:cNvPr id="38" name="Arc 37">
              <a:extLst>
                <a:ext uri="{FF2B5EF4-FFF2-40B4-BE49-F238E27FC236}">
                  <a16:creationId xmlns:a16="http://schemas.microsoft.com/office/drawing/2014/main" id="{99E66080-43DF-405B-840B-4A4A762BCF40}"/>
                </a:ext>
              </a:extLst>
            </p:cNvPr>
            <p:cNvSpPr/>
            <p:nvPr/>
          </p:nvSpPr>
          <p:spPr>
            <a:xfrm rot="16200000" flipH="1">
              <a:off x="9801062" y="2621746"/>
              <a:ext cx="1554958" cy="1614509"/>
            </a:xfrm>
            <a:prstGeom prst="arc">
              <a:avLst>
                <a:gd name="adj1" fmla="val 13052537"/>
                <a:gd name="adj2" fmla="val 191896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40" name="Arc 39">
              <a:extLst>
                <a:ext uri="{FF2B5EF4-FFF2-40B4-BE49-F238E27FC236}">
                  <a16:creationId xmlns:a16="http://schemas.microsoft.com/office/drawing/2014/main" id="{A7F3FC81-A9E6-4E99-9D5F-0302EF755CE2}"/>
                </a:ext>
              </a:extLst>
            </p:cNvPr>
            <p:cNvSpPr/>
            <p:nvPr/>
          </p:nvSpPr>
          <p:spPr>
            <a:xfrm rot="16200000" flipH="1">
              <a:off x="9171787" y="2372493"/>
              <a:ext cx="2035077" cy="2113014"/>
            </a:xfrm>
            <a:prstGeom prst="arc">
              <a:avLst>
                <a:gd name="adj1" fmla="val 13052537"/>
                <a:gd name="adj2" fmla="val 191896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41" name="Arc 40">
              <a:extLst>
                <a:ext uri="{FF2B5EF4-FFF2-40B4-BE49-F238E27FC236}">
                  <a16:creationId xmlns:a16="http://schemas.microsoft.com/office/drawing/2014/main" id="{199ED05A-025F-472F-A104-51B604CFEF8B}"/>
                </a:ext>
              </a:extLst>
            </p:cNvPr>
            <p:cNvSpPr/>
            <p:nvPr/>
          </p:nvSpPr>
          <p:spPr>
            <a:xfrm rot="16200000" flipH="1">
              <a:off x="7658482" y="1807853"/>
              <a:ext cx="3122703" cy="3242293"/>
            </a:xfrm>
            <a:prstGeom prst="arc">
              <a:avLst>
                <a:gd name="adj1" fmla="val 13052537"/>
                <a:gd name="adj2" fmla="val 1918969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vi-VN"/>
            </a:p>
          </p:txBody>
        </p:sp>
        <p:sp>
          <p:nvSpPr>
            <p:cNvPr id="42" name="Arc 41">
              <a:extLst>
                <a:ext uri="{FF2B5EF4-FFF2-40B4-BE49-F238E27FC236}">
                  <a16:creationId xmlns:a16="http://schemas.microsoft.com/office/drawing/2014/main" id="{A3103608-99DB-41C6-9B6D-B8E74CC1FD4A}"/>
                </a:ext>
              </a:extLst>
            </p:cNvPr>
            <p:cNvSpPr/>
            <p:nvPr/>
          </p:nvSpPr>
          <p:spPr>
            <a:xfrm rot="16200000" flipH="1">
              <a:off x="5672163" y="743922"/>
              <a:ext cx="4592133" cy="4767998"/>
            </a:xfrm>
            <a:prstGeom prst="arc">
              <a:avLst>
                <a:gd name="adj1" fmla="val 13052537"/>
                <a:gd name="adj2" fmla="val 19189695"/>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vi-VN"/>
            </a:p>
          </p:txBody>
        </p:sp>
        <p:sp>
          <p:nvSpPr>
            <p:cNvPr id="45" name="Arc 44">
              <a:extLst>
                <a:ext uri="{FF2B5EF4-FFF2-40B4-BE49-F238E27FC236}">
                  <a16:creationId xmlns:a16="http://schemas.microsoft.com/office/drawing/2014/main" id="{E009E815-C3FC-4287-8432-349994E36A92}"/>
                </a:ext>
              </a:extLst>
            </p:cNvPr>
            <p:cNvSpPr/>
            <p:nvPr/>
          </p:nvSpPr>
          <p:spPr>
            <a:xfrm rot="5400000">
              <a:off x="4526501" y="923240"/>
              <a:ext cx="5636333" cy="5852190"/>
            </a:xfrm>
            <a:prstGeom prst="arc">
              <a:avLst>
                <a:gd name="adj1" fmla="val 13052537"/>
                <a:gd name="adj2" fmla="val 19189695"/>
              </a:avLst>
            </a:prstGeom>
            <a:ln>
              <a:headEnd type="none" w="med" len="med"/>
              <a:tailEnd type="none" w="med" len="med"/>
            </a:ln>
          </p:spPr>
          <p:style>
            <a:lnRef idx="3">
              <a:schemeClr val="dk1"/>
            </a:lnRef>
            <a:fillRef idx="0">
              <a:schemeClr val="dk1"/>
            </a:fillRef>
            <a:effectRef idx="2">
              <a:schemeClr val="dk1"/>
            </a:effectRef>
            <a:fontRef idx="minor">
              <a:schemeClr val="tx1"/>
            </a:fontRef>
          </p:style>
          <p:txBody>
            <a:bodyPr rtlCol="0" anchor="ctr"/>
            <a:lstStyle/>
            <a:p>
              <a:pPr algn="ctr"/>
              <a:endParaRPr lang="vi-VN"/>
            </a:p>
          </p:txBody>
        </p:sp>
        <p:sp>
          <p:nvSpPr>
            <p:cNvPr id="46" name="TextBox 45">
              <a:extLst>
                <a:ext uri="{FF2B5EF4-FFF2-40B4-BE49-F238E27FC236}">
                  <a16:creationId xmlns:a16="http://schemas.microsoft.com/office/drawing/2014/main" id="{355709BB-70EE-4D18-BC3B-42BE96609175}"/>
                </a:ext>
              </a:extLst>
            </p:cNvPr>
            <p:cNvSpPr txBox="1"/>
            <p:nvPr/>
          </p:nvSpPr>
          <p:spPr>
            <a:xfrm>
              <a:off x="3710513" y="961761"/>
              <a:ext cx="1960793" cy="369332"/>
            </a:xfrm>
            <a:prstGeom prst="rect">
              <a:avLst/>
            </a:prstGeom>
            <a:noFill/>
          </p:spPr>
          <p:txBody>
            <a:bodyPr wrap="none" rtlCol="0">
              <a:spAutoFit/>
            </a:bodyPr>
            <a:lstStyle/>
            <a:p>
              <a:r>
                <a:rPr lang="vi-VN">
                  <a:solidFill>
                    <a:srgbClr val="FF0000"/>
                  </a:solidFill>
                </a:rPr>
                <a:t>Uplink &lt; -80 dBm</a:t>
              </a:r>
            </a:p>
          </p:txBody>
        </p:sp>
        <p:sp>
          <p:nvSpPr>
            <p:cNvPr id="47" name="TextBox 46">
              <a:extLst>
                <a:ext uri="{FF2B5EF4-FFF2-40B4-BE49-F238E27FC236}">
                  <a16:creationId xmlns:a16="http://schemas.microsoft.com/office/drawing/2014/main" id="{7F514954-AF90-4390-9515-69FB10062DC1}"/>
                </a:ext>
              </a:extLst>
            </p:cNvPr>
            <p:cNvSpPr txBox="1"/>
            <p:nvPr/>
          </p:nvSpPr>
          <p:spPr>
            <a:xfrm>
              <a:off x="8314695" y="1193620"/>
              <a:ext cx="2589170" cy="369332"/>
            </a:xfrm>
            <a:prstGeom prst="rect">
              <a:avLst/>
            </a:prstGeom>
            <a:noFill/>
          </p:spPr>
          <p:txBody>
            <a:bodyPr wrap="none" rtlCol="0">
              <a:spAutoFit/>
            </a:bodyPr>
            <a:lstStyle/>
            <a:p>
              <a:r>
                <a:rPr lang="vi-VN"/>
                <a:t>Downlink -61 ~ -70dBm</a:t>
              </a:r>
            </a:p>
          </p:txBody>
        </p:sp>
      </p:grpSp>
      <p:pic>
        <p:nvPicPr>
          <p:cNvPr id="49" name="Picture 48" descr="A screenshot of a computer&#10;&#10;Description automatically generated with low confidence">
            <a:extLst>
              <a:ext uri="{FF2B5EF4-FFF2-40B4-BE49-F238E27FC236}">
                <a16:creationId xmlns:a16="http://schemas.microsoft.com/office/drawing/2014/main" id="{52729AC1-56A2-45F1-AAEF-A43B860CC818}"/>
              </a:ext>
            </a:extLst>
          </p:cNvPr>
          <p:cNvPicPr>
            <a:picLocks noChangeAspect="1"/>
          </p:cNvPicPr>
          <p:nvPr/>
        </p:nvPicPr>
        <p:blipFill>
          <a:blip r:embed="rId6"/>
          <a:stretch>
            <a:fillRect/>
          </a:stretch>
        </p:blipFill>
        <p:spPr>
          <a:xfrm>
            <a:off x="1035614" y="1404846"/>
            <a:ext cx="10120773" cy="4048308"/>
          </a:xfrm>
          <a:prstGeom prst="rect">
            <a:avLst/>
          </a:prstGeom>
        </p:spPr>
      </p:pic>
      <p:sp>
        <p:nvSpPr>
          <p:cNvPr id="22" name="Slide Number Placeholder 4">
            <a:extLst>
              <a:ext uri="{FF2B5EF4-FFF2-40B4-BE49-F238E27FC236}">
                <a16:creationId xmlns:a16="http://schemas.microsoft.com/office/drawing/2014/main" id="{8FA4280F-EEC8-4CA2-AF51-C12D9019A347}"/>
              </a:ext>
            </a:extLst>
          </p:cNvPr>
          <p:cNvSpPr txBox="1">
            <a:spLocks noGrp="1" noRot="1" noMove="1" noResize="1" noEditPoints="1" noAdjustHandles="1" noChangeArrowheads="1" noChangeShapeType="1"/>
          </p:cNvSpPr>
          <p:nvPr/>
        </p:nvSpPr>
        <p:spPr>
          <a:xfrm>
            <a:off x="8077200" y="647639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ysClr val="windowText" lastClr="000000"/>
                </a:solidFill>
              </a:rPr>
              <a:pPr/>
              <a:t>7</a:t>
            </a:fld>
            <a:endParaRPr lang="en-US" dirty="0">
              <a:solidFill>
                <a:sysClr val="windowText" lastClr="000000"/>
              </a:solidFill>
            </a:endParaRPr>
          </a:p>
        </p:txBody>
      </p:sp>
    </p:spTree>
    <p:extLst>
      <p:ext uri="{BB962C8B-B14F-4D97-AF65-F5344CB8AC3E}">
        <p14:creationId xmlns:p14="http://schemas.microsoft.com/office/powerpoint/2010/main" val="18816987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par>
                                <p:cTn id="8" presetID="22" presetClass="exit" presetSubtype="4" fill="hold" nodeType="withEffect">
                                  <p:stCondLst>
                                    <p:cond delay="0"/>
                                  </p:stCondLst>
                                  <p:childTnLst>
                                    <p:animEffect transition="out" filter="wipe(down)">
                                      <p:cBhvr>
                                        <p:cTn id="9" dur="500"/>
                                        <p:tgtEl>
                                          <p:spTgt spid="84"/>
                                        </p:tgtEl>
                                      </p:cBhvr>
                                    </p:animEffect>
                                    <p:set>
                                      <p:cBhvr>
                                        <p:cTn id="10" dur="1" fill="hold">
                                          <p:stCondLst>
                                            <p:cond delay="499"/>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0177A7-740C-43C7-8F2D-BD7067F12C9C}"/>
              </a:ext>
              <a:ext uri="{C183D7F6-B498-43B3-948B-1728B52AA6E4}">
                <adec:decorative xmlns=""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4194895" cy="6857999"/>
          </a:xfrm>
          <a:prstGeom prst="rect">
            <a:avLst/>
          </a:prstGeom>
          <a:no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A389EA88-8D83-4F3F-A4C1-4B16E2377F9E}"/>
              </a:ext>
            </a:extLst>
          </p:cNvPr>
          <p:cNvSpPr>
            <a:spLocks noGrp="1"/>
          </p:cNvSpPr>
          <p:nvPr>
            <p:ph type="title"/>
          </p:nvPr>
        </p:nvSpPr>
        <p:spPr>
          <a:xfrm>
            <a:off x="0" y="751114"/>
            <a:ext cx="4076700" cy="6106885"/>
          </a:xfrm>
        </p:spPr>
        <p:txBody>
          <a:bodyPr>
            <a:normAutofit/>
          </a:bodyPr>
          <a:lstStyle/>
          <a:p>
            <a:pPr algn="ctr"/>
            <a:r>
              <a:rPr lang="vi-VN" sz="3600">
                <a:latin typeface="Times New Roman" panose="02020603050405020304" pitchFamily="18" charset="0"/>
                <a:cs typeface="Times New Roman" panose="02020603050405020304" pitchFamily="18" charset="0"/>
              </a:rPr>
              <a:t>Đưa ra</a:t>
            </a:r>
            <a:br>
              <a:rPr lang="vi-VN" sz="3600">
                <a:latin typeface="Times New Roman" panose="02020603050405020304" pitchFamily="18" charset="0"/>
                <a:cs typeface="Times New Roman" panose="02020603050405020304" pitchFamily="18" charset="0"/>
              </a:rPr>
            </a:br>
            <a:r>
              <a:rPr lang="vi-VN" sz="3600">
                <a:latin typeface="Times New Roman" panose="02020603050405020304" pitchFamily="18" charset="0"/>
                <a:cs typeface="Times New Roman" panose="02020603050405020304" pitchFamily="18" charset="0"/>
              </a:rPr>
              <a:t>phương hướng giải quyết</a:t>
            </a:r>
            <a:br>
              <a:rPr lang="vi-VN" sz="3600">
                <a:latin typeface="Times New Roman" panose="02020603050405020304" pitchFamily="18" charset="0"/>
                <a:cs typeface="Times New Roman" panose="02020603050405020304" pitchFamily="18" charset="0"/>
              </a:rPr>
            </a:br>
            <a:r>
              <a:rPr lang="vi-VN" sz="3600">
                <a:latin typeface="Times New Roman" panose="02020603050405020304" pitchFamily="18" charset="0"/>
                <a:cs typeface="Times New Roman" panose="02020603050405020304" pitchFamily="18" charset="0"/>
              </a:rPr>
              <a:t>và</a:t>
            </a:r>
            <a:br>
              <a:rPr lang="vi-VN" sz="3600">
                <a:latin typeface="Times New Roman" panose="02020603050405020304" pitchFamily="18" charset="0"/>
                <a:cs typeface="Times New Roman" panose="02020603050405020304" pitchFamily="18" charset="0"/>
              </a:rPr>
            </a:br>
            <a:r>
              <a:rPr lang="vi-VN" sz="3600">
                <a:latin typeface="Times New Roman" panose="02020603050405020304" pitchFamily="18" charset="0"/>
                <a:cs typeface="Times New Roman" panose="02020603050405020304" pitchFamily="18" charset="0"/>
              </a:rPr>
              <a:t>lập kế hoạch dự án</a:t>
            </a:r>
          </a:p>
        </p:txBody>
      </p:sp>
      <p:sp>
        <p:nvSpPr>
          <p:cNvPr id="3" name="Content Placeholder 2">
            <a:extLst>
              <a:ext uri="{FF2B5EF4-FFF2-40B4-BE49-F238E27FC236}">
                <a16:creationId xmlns:a16="http://schemas.microsoft.com/office/drawing/2014/main" id="{9F541FAF-730D-47FE-9638-C05616C31320}"/>
              </a:ext>
            </a:extLst>
          </p:cNvPr>
          <p:cNvSpPr>
            <a:spLocks noGrp="1"/>
          </p:cNvSpPr>
          <p:nvPr>
            <p:ph idx="1"/>
          </p:nvPr>
        </p:nvSpPr>
        <p:spPr>
          <a:xfrm>
            <a:off x="4230187" y="2131626"/>
            <a:ext cx="7454077" cy="3472166"/>
          </a:xfrm>
        </p:spPr>
        <p:txBody>
          <a:bodyPr>
            <a:normAutofit/>
          </a:bodyPr>
          <a:lstStyle/>
          <a:p>
            <a:pPr algn="just">
              <a:lnSpc>
                <a:spcPct val="100000"/>
              </a:lnSpc>
            </a:pPr>
            <a:r>
              <a:rPr lang="vi-VN" sz="2000" dirty="0">
                <a:latin typeface="Times New Roman" panose="02020603050405020304" pitchFamily="18" charset="0"/>
                <a:cs typeface="Times New Roman" panose="02020603050405020304" pitchFamily="18" charset="0"/>
              </a:rPr>
              <a:t>Thêm các switch tại hành lang để chia tải sau đó cung cấp Access Point riêng biệt cho từng phòng giải quyết vấn đề phủ sóng.</a:t>
            </a:r>
          </a:p>
          <a:p>
            <a:pPr algn="just">
              <a:lnSpc>
                <a:spcPct val="100000"/>
              </a:lnSpc>
            </a:pPr>
            <a:r>
              <a:rPr lang="vi-VN" sz="2000" dirty="0">
                <a:latin typeface="Times New Roman" panose="02020603050405020304" pitchFamily="18" charset="0"/>
                <a:cs typeface="Times New Roman" panose="02020603050405020304" pitchFamily="18" charset="0"/>
              </a:rPr>
              <a:t>Cài đặt mật khẩu truy cập cho từng AP nhằm giải quyết vấn đề băng thông và QoS.</a:t>
            </a:r>
          </a:p>
          <a:p>
            <a:pPr algn="just">
              <a:lnSpc>
                <a:spcPct val="100000"/>
              </a:lnSpc>
            </a:pPr>
            <a:r>
              <a:rPr lang="vi-VN" sz="2000" dirty="0">
                <a:latin typeface="Times New Roman" panose="02020603050405020304" pitchFamily="18" charset="0"/>
                <a:cs typeface="Times New Roman" panose="02020603050405020304" pitchFamily="18" charset="0"/>
              </a:rPr>
              <a:t>Đưa ra bản thảo sơ đồ dự án, dự toán chi phí thiết bị và ngày khởi công.</a:t>
            </a:r>
          </a:p>
          <a:p>
            <a:pPr algn="just">
              <a:lnSpc>
                <a:spcPct val="100000"/>
              </a:lnSpc>
            </a:pPr>
            <a:r>
              <a:rPr lang="vi-VN" sz="2000" dirty="0">
                <a:latin typeface="Times New Roman" panose="02020603050405020304" pitchFamily="18" charset="0"/>
                <a:cs typeface="Times New Roman" panose="02020603050405020304" pitchFamily="18" charset="0"/>
              </a:rPr>
              <a:t>Khảo sát thực tế, đo đạc các thông số cần thiết.</a:t>
            </a:r>
          </a:p>
          <a:p>
            <a:pPr algn="just">
              <a:lnSpc>
                <a:spcPct val="100000"/>
              </a:lnSpc>
            </a:pPr>
            <a:endParaRPr lang="vi-VN" sz="2000" dirty="0">
              <a:latin typeface="Times New Roman" panose="02020603050405020304" pitchFamily="18" charset="0"/>
              <a:cs typeface="Times New Roman" panose="02020603050405020304" pitchFamily="18" charset="0"/>
            </a:endParaRPr>
          </a:p>
          <a:p>
            <a:pPr marL="0" indent="0" algn="just">
              <a:lnSpc>
                <a:spcPct val="100000"/>
              </a:lnSpc>
              <a:buNone/>
            </a:pPr>
            <a:endParaRPr lang="vi-VN" sz="2000" dirty="0">
              <a:latin typeface="Times New Roman" panose="02020603050405020304" pitchFamily="18" charset="0"/>
              <a:cs typeface="Times New Roman" panose="02020603050405020304" pitchFamily="18" charset="0"/>
            </a:endParaRPr>
          </a:p>
        </p:txBody>
      </p:sp>
      <p:sp>
        <p:nvSpPr>
          <p:cNvPr id="6" name="Slide Number Placeholder 4">
            <a:extLst>
              <a:ext uri="{FF2B5EF4-FFF2-40B4-BE49-F238E27FC236}">
                <a16:creationId xmlns:a16="http://schemas.microsoft.com/office/drawing/2014/main" id="{162EECF9-43FE-43B3-9ED2-9AA5CD21689A}"/>
              </a:ext>
            </a:extLst>
          </p:cNvPr>
          <p:cNvSpPr txBox="1">
            <a:spLocks noGrp="1" noRot="1" noMove="1" noResize="1" noEditPoints="1" noAdjustHandles="1" noChangeArrowheads="1" noChangeShapeType="1"/>
          </p:cNvSpPr>
          <p:nvPr/>
        </p:nvSpPr>
        <p:spPr>
          <a:xfrm>
            <a:off x="8077200" y="647639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ysClr val="windowText" lastClr="000000"/>
                </a:solidFill>
                <a:latin typeface="Times New Roman" panose="02020603050405020304" pitchFamily="18" charset="0"/>
                <a:cs typeface="Times New Roman" panose="02020603050405020304" pitchFamily="18" charset="0"/>
              </a:rPr>
              <a:pPr/>
              <a:t>8</a:t>
            </a:fld>
            <a:endParaRPr lang="en-US"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093527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CAE96B-A5FD-4A4C-9FE3-A757FDD502B2}"/>
              </a:ext>
            </a:extLst>
          </p:cNvPr>
          <p:cNvSpPr/>
          <p:nvPr/>
        </p:nvSpPr>
        <p:spPr>
          <a:xfrm>
            <a:off x="4584879" y="463641"/>
            <a:ext cx="1275008"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216</a:t>
            </a:r>
          </a:p>
        </p:txBody>
      </p:sp>
      <p:sp>
        <p:nvSpPr>
          <p:cNvPr id="5" name="Rectangle 4">
            <a:extLst>
              <a:ext uri="{FF2B5EF4-FFF2-40B4-BE49-F238E27FC236}">
                <a16:creationId xmlns:a16="http://schemas.microsoft.com/office/drawing/2014/main" id="{65BE3759-A0B7-4709-B85F-DA6D623F6E2A}"/>
              </a:ext>
            </a:extLst>
          </p:cNvPr>
          <p:cNvSpPr/>
          <p:nvPr/>
        </p:nvSpPr>
        <p:spPr>
          <a:xfrm>
            <a:off x="6697014" y="463641"/>
            <a:ext cx="1275008"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214</a:t>
            </a:r>
          </a:p>
        </p:txBody>
      </p:sp>
      <p:sp>
        <p:nvSpPr>
          <p:cNvPr id="6" name="Rectangle 5">
            <a:extLst>
              <a:ext uri="{FF2B5EF4-FFF2-40B4-BE49-F238E27FC236}">
                <a16:creationId xmlns:a16="http://schemas.microsoft.com/office/drawing/2014/main" id="{F0A15180-4EF6-4B7F-BF7A-5C280BF19E87}"/>
              </a:ext>
            </a:extLst>
          </p:cNvPr>
          <p:cNvSpPr/>
          <p:nvPr/>
        </p:nvSpPr>
        <p:spPr>
          <a:xfrm>
            <a:off x="10142112" y="463641"/>
            <a:ext cx="1275008"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212</a:t>
            </a:r>
          </a:p>
        </p:txBody>
      </p:sp>
      <p:sp>
        <p:nvSpPr>
          <p:cNvPr id="7" name="Rectangle 6">
            <a:extLst>
              <a:ext uri="{FF2B5EF4-FFF2-40B4-BE49-F238E27FC236}">
                <a16:creationId xmlns:a16="http://schemas.microsoft.com/office/drawing/2014/main" id="{B508AD24-A880-4286-90B4-8F2197708144}"/>
              </a:ext>
            </a:extLst>
          </p:cNvPr>
          <p:cNvSpPr/>
          <p:nvPr/>
        </p:nvSpPr>
        <p:spPr>
          <a:xfrm>
            <a:off x="2492062" y="4082605"/>
            <a:ext cx="1275008"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202</a:t>
            </a:r>
          </a:p>
        </p:txBody>
      </p:sp>
      <p:sp>
        <p:nvSpPr>
          <p:cNvPr id="8" name="Rectangle 7">
            <a:extLst>
              <a:ext uri="{FF2B5EF4-FFF2-40B4-BE49-F238E27FC236}">
                <a16:creationId xmlns:a16="http://schemas.microsoft.com/office/drawing/2014/main" id="{B7F5D2A6-04FB-4FBF-BD6B-79AD044D2967}"/>
              </a:ext>
            </a:extLst>
          </p:cNvPr>
          <p:cNvSpPr/>
          <p:nvPr/>
        </p:nvSpPr>
        <p:spPr>
          <a:xfrm>
            <a:off x="4090116" y="4082605"/>
            <a:ext cx="1275008"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204</a:t>
            </a:r>
          </a:p>
        </p:txBody>
      </p:sp>
      <p:sp>
        <p:nvSpPr>
          <p:cNvPr id="9" name="Rectangle 8">
            <a:extLst>
              <a:ext uri="{FF2B5EF4-FFF2-40B4-BE49-F238E27FC236}">
                <a16:creationId xmlns:a16="http://schemas.microsoft.com/office/drawing/2014/main" id="{7EFE163A-0CD6-4976-8572-0FF51BA2EDB9}"/>
              </a:ext>
            </a:extLst>
          </p:cNvPr>
          <p:cNvSpPr/>
          <p:nvPr/>
        </p:nvSpPr>
        <p:spPr>
          <a:xfrm>
            <a:off x="5732172" y="4082605"/>
            <a:ext cx="1275008"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206</a:t>
            </a:r>
          </a:p>
        </p:txBody>
      </p:sp>
      <p:sp>
        <p:nvSpPr>
          <p:cNvPr id="12" name="Rectangle 11">
            <a:extLst>
              <a:ext uri="{FF2B5EF4-FFF2-40B4-BE49-F238E27FC236}">
                <a16:creationId xmlns:a16="http://schemas.microsoft.com/office/drawing/2014/main" id="{185D5DB3-234E-4169-A593-6EEF552FF447}"/>
              </a:ext>
            </a:extLst>
          </p:cNvPr>
          <p:cNvSpPr/>
          <p:nvPr/>
        </p:nvSpPr>
        <p:spPr>
          <a:xfrm>
            <a:off x="9860925" y="4082605"/>
            <a:ext cx="2071350"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210</a:t>
            </a:r>
          </a:p>
        </p:txBody>
      </p:sp>
      <p:sp>
        <p:nvSpPr>
          <p:cNvPr id="13" name="Rectangle 12">
            <a:extLst>
              <a:ext uri="{FF2B5EF4-FFF2-40B4-BE49-F238E27FC236}">
                <a16:creationId xmlns:a16="http://schemas.microsoft.com/office/drawing/2014/main" id="{145B94D5-5D30-45C3-A7D0-04B4F023A19D}"/>
              </a:ext>
            </a:extLst>
          </p:cNvPr>
          <p:cNvSpPr/>
          <p:nvPr/>
        </p:nvSpPr>
        <p:spPr>
          <a:xfrm>
            <a:off x="7516970" y="4082605"/>
            <a:ext cx="2071350"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208</a:t>
            </a:r>
          </a:p>
        </p:txBody>
      </p:sp>
      <p:sp>
        <p:nvSpPr>
          <p:cNvPr id="14" name="Arrow: Pentagon 13">
            <a:extLst>
              <a:ext uri="{FF2B5EF4-FFF2-40B4-BE49-F238E27FC236}">
                <a16:creationId xmlns:a16="http://schemas.microsoft.com/office/drawing/2014/main" id="{A3A6E07E-8BED-427C-B5CC-560C43831459}"/>
              </a:ext>
            </a:extLst>
          </p:cNvPr>
          <p:cNvSpPr/>
          <p:nvPr/>
        </p:nvSpPr>
        <p:spPr>
          <a:xfrm flipH="1">
            <a:off x="1709168" y="458784"/>
            <a:ext cx="1275007" cy="1867435"/>
          </a:xfrm>
          <a:prstGeom prst="homePlat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Thang máy</a:t>
            </a:r>
          </a:p>
        </p:txBody>
      </p:sp>
      <p:sp>
        <p:nvSpPr>
          <p:cNvPr id="15" name="Oval 14">
            <a:extLst>
              <a:ext uri="{FF2B5EF4-FFF2-40B4-BE49-F238E27FC236}">
                <a16:creationId xmlns:a16="http://schemas.microsoft.com/office/drawing/2014/main" id="{7AE3E1C2-243E-40AA-9586-054E47554808}"/>
              </a:ext>
            </a:extLst>
          </p:cNvPr>
          <p:cNvSpPr/>
          <p:nvPr/>
        </p:nvSpPr>
        <p:spPr>
          <a:xfrm>
            <a:off x="25641" y="999585"/>
            <a:ext cx="1849120" cy="3013656"/>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Sảnh</a:t>
            </a:r>
          </a:p>
        </p:txBody>
      </p:sp>
      <p:sp>
        <p:nvSpPr>
          <p:cNvPr id="16" name="TextBox 15">
            <a:extLst>
              <a:ext uri="{FF2B5EF4-FFF2-40B4-BE49-F238E27FC236}">
                <a16:creationId xmlns:a16="http://schemas.microsoft.com/office/drawing/2014/main" id="{53C2D920-47D0-49C3-980C-76B68A46E435}"/>
              </a:ext>
            </a:extLst>
          </p:cNvPr>
          <p:cNvSpPr txBox="1"/>
          <p:nvPr/>
        </p:nvSpPr>
        <p:spPr>
          <a:xfrm>
            <a:off x="5785983" y="2996146"/>
            <a:ext cx="4004256" cy="369332"/>
          </a:xfrm>
          <a:prstGeom prst="rect">
            <a:avLst/>
          </a:prstGeom>
          <a:noFill/>
        </p:spPr>
        <p:txBody>
          <a:bodyPr wrap="square" rtlCol="0">
            <a:spAutoFit/>
          </a:bodyPr>
          <a:lstStyle/>
          <a:p>
            <a:r>
              <a:rPr lang="vi-VN">
                <a:solidFill>
                  <a:srgbClr val="00B0F0"/>
                </a:solidFill>
                <a:latin typeface="Times New Roman" panose="02020603050405020304" pitchFamily="18" charset="0"/>
                <a:cs typeface="Times New Roman" panose="02020603050405020304" pitchFamily="18" charset="0"/>
              </a:rPr>
              <a:t>Lối đi</a:t>
            </a:r>
          </a:p>
        </p:txBody>
      </p:sp>
      <p:sp>
        <p:nvSpPr>
          <p:cNvPr id="17" name="Flowchart: Terminator 16">
            <a:extLst>
              <a:ext uri="{FF2B5EF4-FFF2-40B4-BE49-F238E27FC236}">
                <a16:creationId xmlns:a16="http://schemas.microsoft.com/office/drawing/2014/main" id="{4A3F0CDD-ABCF-46AE-8E25-218483348B75}"/>
              </a:ext>
            </a:extLst>
          </p:cNvPr>
          <p:cNvSpPr/>
          <p:nvPr/>
        </p:nvSpPr>
        <p:spPr>
          <a:xfrm>
            <a:off x="3724678" y="3503957"/>
            <a:ext cx="2005884" cy="494934"/>
          </a:xfrm>
          <a:prstGeom prst="flowChartTerminator">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A3002RU_V2</a:t>
            </a:r>
          </a:p>
        </p:txBody>
      </p:sp>
      <p:grpSp>
        <p:nvGrpSpPr>
          <p:cNvPr id="30" name="Group 29">
            <a:extLst>
              <a:ext uri="{FF2B5EF4-FFF2-40B4-BE49-F238E27FC236}">
                <a16:creationId xmlns:a16="http://schemas.microsoft.com/office/drawing/2014/main" id="{5036AB4E-DF05-4BBD-84CA-F85591676DA8}"/>
              </a:ext>
            </a:extLst>
          </p:cNvPr>
          <p:cNvGrpSpPr/>
          <p:nvPr/>
        </p:nvGrpSpPr>
        <p:grpSpPr>
          <a:xfrm>
            <a:off x="3768245" y="2720956"/>
            <a:ext cx="1801969" cy="1901249"/>
            <a:chOff x="3768245" y="2720956"/>
            <a:chExt cx="1801969" cy="1901249"/>
          </a:xfrm>
        </p:grpSpPr>
        <p:sp>
          <p:nvSpPr>
            <p:cNvPr id="18" name="Arc 17">
              <a:extLst>
                <a:ext uri="{FF2B5EF4-FFF2-40B4-BE49-F238E27FC236}">
                  <a16:creationId xmlns:a16="http://schemas.microsoft.com/office/drawing/2014/main" id="{A88420A9-83F9-4248-A2CD-F94FF363C479}"/>
                </a:ext>
              </a:extLst>
            </p:cNvPr>
            <p:cNvSpPr/>
            <p:nvPr/>
          </p:nvSpPr>
          <p:spPr>
            <a:xfrm>
              <a:off x="3972277" y="3063860"/>
              <a:ext cx="1563173" cy="1558345"/>
            </a:xfrm>
            <a:prstGeom prst="arc">
              <a:avLst>
                <a:gd name="adj1" fmla="val 13804882"/>
                <a:gd name="adj2" fmla="val 185297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20" name="Arc 19">
              <a:extLst>
                <a:ext uri="{FF2B5EF4-FFF2-40B4-BE49-F238E27FC236}">
                  <a16:creationId xmlns:a16="http://schemas.microsoft.com/office/drawing/2014/main" id="{5F4080F1-CAEE-4916-9806-5868DED891A1}"/>
                </a:ext>
              </a:extLst>
            </p:cNvPr>
            <p:cNvSpPr/>
            <p:nvPr/>
          </p:nvSpPr>
          <p:spPr>
            <a:xfrm rot="21172371">
              <a:off x="3768245" y="2720956"/>
              <a:ext cx="1801969" cy="1212691"/>
            </a:xfrm>
            <a:prstGeom prst="arc">
              <a:avLst>
                <a:gd name="adj1" fmla="val 12639878"/>
                <a:gd name="adj2" fmla="val 200463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sp>
        <p:nvSpPr>
          <p:cNvPr id="21" name="Flowchart: Terminator 20">
            <a:extLst>
              <a:ext uri="{FF2B5EF4-FFF2-40B4-BE49-F238E27FC236}">
                <a16:creationId xmlns:a16="http://schemas.microsoft.com/office/drawing/2014/main" id="{4F3677AC-1261-424A-9350-366E6EE57CB2}"/>
              </a:ext>
            </a:extLst>
          </p:cNvPr>
          <p:cNvSpPr/>
          <p:nvPr/>
        </p:nvSpPr>
        <p:spPr>
          <a:xfrm>
            <a:off x="8168424" y="3492809"/>
            <a:ext cx="2005884" cy="494934"/>
          </a:xfrm>
          <a:prstGeom prst="flowChartTerminator">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EX1200L</a:t>
            </a:r>
          </a:p>
        </p:txBody>
      </p:sp>
      <p:sp>
        <p:nvSpPr>
          <p:cNvPr id="22" name="Flowchart: Terminator 21">
            <a:extLst>
              <a:ext uri="{FF2B5EF4-FFF2-40B4-BE49-F238E27FC236}">
                <a16:creationId xmlns:a16="http://schemas.microsoft.com/office/drawing/2014/main" id="{48662B7F-D049-4EC1-937C-F8D4A079373A}"/>
              </a:ext>
            </a:extLst>
          </p:cNvPr>
          <p:cNvSpPr/>
          <p:nvPr/>
        </p:nvSpPr>
        <p:spPr>
          <a:xfrm>
            <a:off x="6892344" y="2386746"/>
            <a:ext cx="2005884" cy="494934"/>
          </a:xfrm>
          <a:prstGeom prst="flowChartTerminator">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EX1200L</a:t>
            </a:r>
          </a:p>
        </p:txBody>
      </p:sp>
      <p:cxnSp>
        <p:nvCxnSpPr>
          <p:cNvPr id="24" name="Straight Arrow Connector 23">
            <a:extLst>
              <a:ext uri="{FF2B5EF4-FFF2-40B4-BE49-F238E27FC236}">
                <a16:creationId xmlns:a16="http://schemas.microsoft.com/office/drawing/2014/main" id="{08368B08-95E8-4749-96A5-0EA687083616}"/>
              </a:ext>
            </a:extLst>
          </p:cNvPr>
          <p:cNvCxnSpPr/>
          <p:nvPr/>
        </p:nvCxnSpPr>
        <p:spPr>
          <a:xfrm>
            <a:off x="2492062" y="6439437"/>
            <a:ext cx="944021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6921E143-4B4F-48CC-9AD8-558F5FD0EC34}"/>
              </a:ext>
            </a:extLst>
          </p:cNvPr>
          <p:cNvSpPr txBox="1"/>
          <p:nvPr/>
        </p:nvSpPr>
        <p:spPr>
          <a:xfrm>
            <a:off x="6644426" y="6402878"/>
            <a:ext cx="595035" cy="369332"/>
          </a:xfrm>
          <a:prstGeom prst="rect">
            <a:avLst/>
          </a:prstGeom>
          <a:noFill/>
        </p:spPr>
        <p:txBody>
          <a:bodyPr wrap="none" rtlCol="0">
            <a:spAutoFit/>
          </a:bodyPr>
          <a:lstStyle/>
          <a:p>
            <a:r>
              <a:rPr lang="vi-VN">
                <a:solidFill>
                  <a:sysClr val="windowText" lastClr="000000"/>
                </a:solidFill>
                <a:latin typeface="Times New Roman" panose="02020603050405020304" pitchFamily="18" charset="0"/>
                <a:cs typeface="Times New Roman" panose="02020603050405020304" pitchFamily="18" charset="0"/>
              </a:rPr>
              <a:t>30m</a:t>
            </a:r>
          </a:p>
        </p:txBody>
      </p:sp>
      <p:cxnSp>
        <p:nvCxnSpPr>
          <p:cNvPr id="29" name="Connector: Elbow 28">
            <a:extLst>
              <a:ext uri="{FF2B5EF4-FFF2-40B4-BE49-F238E27FC236}">
                <a16:creationId xmlns:a16="http://schemas.microsoft.com/office/drawing/2014/main" id="{F13CB05D-66B3-4528-83FF-C5D698195F30}"/>
              </a:ext>
            </a:extLst>
          </p:cNvPr>
          <p:cNvCxnSpPr>
            <a:stCxn id="17" idx="0"/>
            <a:endCxn id="22" idx="1"/>
          </p:cNvCxnSpPr>
          <p:nvPr/>
        </p:nvCxnSpPr>
        <p:spPr>
          <a:xfrm rot="5400000" flipH="1" flipV="1">
            <a:off x="5375110" y="1986723"/>
            <a:ext cx="869744" cy="216472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E6CFD8A-BCB0-4266-BE42-BE207B571E15}"/>
              </a:ext>
            </a:extLst>
          </p:cNvPr>
          <p:cNvCxnSpPr>
            <a:stCxn id="17" idx="3"/>
            <a:endCxn id="21" idx="1"/>
          </p:cNvCxnSpPr>
          <p:nvPr/>
        </p:nvCxnSpPr>
        <p:spPr>
          <a:xfrm flipV="1">
            <a:off x="5730562" y="3740276"/>
            <a:ext cx="2437862" cy="11148"/>
          </a:xfrm>
          <a:prstGeom prst="line">
            <a:avLst/>
          </a:prstGeom>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4CCB0B18-7552-459A-A7EC-8B79FCB98B3C}"/>
              </a:ext>
            </a:extLst>
          </p:cNvPr>
          <p:cNvGrpSpPr/>
          <p:nvPr/>
        </p:nvGrpSpPr>
        <p:grpSpPr>
          <a:xfrm rot="13200784">
            <a:off x="7802203" y="2822083"/>
            <a:ext cx="1801969" cy="1901249"/>
            <a:chOff x="3768245" y="2720956"/>
            <a:chExt cx="1801969" cy="1901249"/>
          </a:xfrm>
        </p:grpSpPr>
        <p:sp>
          <p:nvSpPr>
            <p:cNvPr id="32" name="Arc 31">
              <a:extLst>
                <a:ext uri="{FF2B5EF4-FFF2-40B4-BE49-F238E27FC236}">
                  <a16:creationId xmlns:a16="http://schemas.microsoft.com/office/drawing/2014/main" id="{284C831C-56BC-4D28-9C84-FBEABCCCBB4C}"/>
                </a:ext>
              </a:extLst>
            </p:cNvPr>
            <p:cNvSpPr/>
            <p:nvPr/>
          </p:nvSpPr>
          <p:spPr>
            <a:xfrm>
              <a:off x="3972277" y="3063860"/>
              <a:ext cx="1563173" cy="1558345"/>
            </a:xfrm>
            <a:prstGeom prst="arc">
              <a:avLst>
                <a:gd name="adj1" fmla="val 13804882"/>
                <a:gd name="adj2" fmla="val 185297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33" name="Arc 32">
              <a:extLst>
                <a:ext uri="{FF2B5EF4-FFF2-40B4-BE49-F238E27FC236}">
                  <a16:creationId xmlns:a16="http://schemas.microsoft.com/office/drawing/2014/main" id="{6E20AB59-8294-46D8-891C-1FFF4F718C4E}"/>
                </a:ext>
              </a:extLst>
            </p:cNvPr>
            <p:cNvSpPr/>
            <p:nvPr/>
          </p:nvSpPr>
          <p:spPr>
            <a:xfrm rot="21172371">
              <a:off x="3768245" y="2720956"/>
              <a:ext cx="1801969" cy="1212691"/>
            </a:xfrm>
            <a:prstGeom prst="arc">
              <a:avLst>
                <a:gd name="adj1" fmla="val 12639878"/>
                <a:gd name="adj2" fmla="val 200463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grpSp>
        <p:nvGrpSpPr>
          <p:cNvPr id="34" name="Group 33">
            <a:extLst>
              <a:ext uri="{FF2B5EF4-FFF2-40B4-BE49-F238E27FC236}">
                <a16:creationId xmlns:a16="http://schemas.microsoft.com/office/drawing/2014/main" id="{13FCD8FE-D947-4A49-A23C-3A3462FE1DF9}"/>
              </a:ext>
            </a:extLst>
          </p:cNvPr>
          <p:cNvGrpSpPr/>
          <p:nvPr/>
        </p:nvGrpSpPr>
        <p:grpSpPr>
          <a:xfrm rot="20397945">
            <a:off x="6137130" y="1750603"/>
            <a:ext cx="1801969" cy="1901249"/>
            <a:chOff x="3768245" y="2720956"/>
            <a:chExt cx="1801969" cy="1901249"/>
          </a:xfrm>
        </p:grpSpPr>
        <p:sp>
          <p:nvSpPr>
            <p:cNvPr id="35" name="Arc 34">
              <a:extLst>
                <a:ext uri="{FF2B5EF4-FFF2-40B4-BE49-F238E27FC236}">
                  <a16:creationId xmlns:a16="http://schemas.microsoft.com/office/drawing/2014/main" id="{D0F87025-A28B-4B6C-986C-009D37785C54}"/>
                </a:ext>
              </a:extLst>
            </p:cNvPr>
            <p:cNvSpPr/>
            <p:nvPr/>
          </p:nvSpPr>
          <p:spPr>
            <a:xfrm>
              <a:off x="3972277" y="3063860"/>
              <a:ext cx="1563173" cy="1558345"/>
            </a:xfrm>
            <a:prstGeom prst="arc">
              <a:avLst>
                <a:gd name="adj1" fmla="val 13804882"/>
                <a:gd name="adj2" fmla="val 185297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36" name="Arc 35">
              <a:extLst>
                <a:ext uri="{FF2B5EF4-FFF2-40B4-BE49-F238E27FC236}">
                  <a16:creationId xmlns:a16="http://schemas.microsoft.com/office/drawing/2014/main" id="{80C5CF80-31CC-4FB0-8C30-695E9ED98021}"/>
                </a:ext>
              </a:extLst>
            </p:cNvPr>
            <p:cNvSpPr/>
            <p:nvPr/>
          </p:nvSpPr>
          <p:spPr>
            <a:xfrm rot="21172371">
              <a:off x="3768245" y="2720956"/>
              <a:ext cx="1801969" cy="1212691"/>
            </a:xfrm>
            <a:prstGeom prst="arc">
              <a:avLst>
                <a:gd name="adj1" fmla="val 12639878"/>
                <a:gd name="adj2" fmla="val 200463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grpSp>
        <p:nvGrpSpPr>
          <p:cNvPr id="37" name="Group 36">
            <a:extLst>
              <a:ext uri="{FF2B5EF4-FFF2-40B4-BE49-F238E27FC236}">
                <a16:creationId xmlns:a16="http://schemas.microsoft.com/office/drawing/2014/main" id="{BA2897DE-AD16-4D2F-9AAA-7A532D7449C4}"/>
              </a:ext>
            </a:extLst>
          </p:cNvPr>
          <p:cNvGrpSpPr/>
          <p:nvPr/>
        </p:nvGrpSpPr>
        <p:grpSpPr>
          <a:xfrm rot="2508978">
            <a:off x="7893566" y="1787974"/>
            <a:ext cx="1801969" cy="1901249"/>
            <a:chOff x="3768245" y="2720956"/>
            <a:chExt cx="1801969" cy="1901249"/>
          </a:xfrm>
        </p:grpSpPr>
        <p:sp>
          <p:nvSpPr>
            <p:cNvPr id="38" name="Arc 37">
              <a:extLst>
                <a:ext uri="{FF2B5EF4-FFF2-40B4-BE49-F238E27FC236}">
                  <a16:creationId xmlns:a16="http://schemas.microsoft.com/office/drawing/2014/main" id="{B17B0E1C-3703-48AE-BCE9-1B2452EE1327}"/>
                </a:ext>
              </a:extLst>
            </p:cNvPr>
            <p:cNvSpPr/>
            <p:nvPr/>
          </p:nvSpPr>
          <p:spPr>
            <a:xfrm>
              <a:off x="3972277" y="3063860"/>
              <a:ext cx="1563173" cy="1558345"/>
            </a:xfrm>
            <a:prstGeom prst="arc">
              <a:avLst>
                <a:gd name="adj1" fmla="val 13804882"/>
                <a:gd name="adj2" fmla="val 185297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39" name="Arc 38">
              <a:extLst>
                <a:ext uri="{FF2B5EF4-FFF2-40B4-BE49-F238E27FC236}">
                  <a16:creationId xmlns:a16="http://schemas.microsoft.com/office/drawing/2014/main" id="{E904761B-96F3-4F80-95BC-A175A2652E0C}"/>
                </a:ext>
              </a:extLst>
            </p:cNvPr>
            <p:cNvSpPr/>
            <p:nvPr/>
          </p:nvSpPr>
          <p:spPr>
            <a:xfrm rot="21172371">
              <a:off x="3768245" y="2720956"/>
              <a:ext cx="1801969" cy="1212691"/>
            </a:xfrm>
            <a:prstGeom prst="arc">
              <a:avLst>
                <a:gd name="adj1" fmla="val 12639878"/>
                <a:gd name="adj2" fmla="val 200463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grpSp>
        <p:nvGrpSpPr>
          <p:cNvPr id="40" name="Group 39">
            <a:extLst>
              <a:ext uri="{FF2B5EF4-FFF2-40B4-BE49-F238E27FC236}">
                <a16:creationId xmlns:a16="http://schemas.microsoft.com/office/drawing/2014/main" id="{A8968A98-853F-4608-AFA5-717E6DF3E025}"/>
              </a:ext>
            </a:extLst>
          </p:cNvPr>
          <p:cNvGrpSpPr/>
          <p:nvPr/>
        </p:nvGrpSpPr>
        <p:grpSpPr>
          <a:xfrm rot="9934513">
            <a:off x="9151284" y="2668840"/>
            <a:ext cx="1801969" cy="1901249"/>
            <a:chOff x="3768245" y="2720956"/>
            <a:chExt cx="1801969" cy="1901249"/>
          </a:xfrm>
        </p:grpSpPr>
        <p:sp>
          <p:nvSpPr>
            <p:cNvPr id="41" name="Arc 40">
              <a:extLst>
                <a:ext uri="{FF2B5EF4-FFF2-40B4-BE49-F238E27FC236}">
                  <a16:creationId xmlns:a16="http://schemas.microsoft.com/office/drawing/2014/main" id="{EFB564A3-D0E2-4732-ABC7-151EBC686EB8}"/>
                </a:ext>
              </a:extLst>
            </p:cNvPr>
            <p:cNvSpPr/>
            <p:nvPr/>
          </p:nvSpPr>
          <p:spPr>
            <a:xfrm>
              <a:off x="3972277" y="3063860"/>
              <a:ext cx="1563173" cy="1558345"/>
            </a:xfrm>
            <a:prstGeom prst="arc">
              <a:avLst>
                <a:gd name="adj1" fmla="val 13804882"/>
                <a:gd name="adj2" fmla="val 185297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42" name="Arc 41">
              <a:extLst>
                <a:ext uri="{FF2B5EF4-FFF2-40B4-BE49-F238E27FC236}">
                  <a16:creationId xmlns:a16="http://schemas.microsoft.com/office/drawing/2014/main" id="{622329B6-BB82-4C95-92F6-E6E5770D42BD}"/>
                </a:ext>
              </a:extLst>
            </p:cNvPr>
            <p:cNvSpPr/>
            <p:nvPr/>
          </p:nvSpPr>
          <p:spPr>
            <a:xfrm rot="21172371">
              <a:off x="3768245" y="2720956"/>
              <a:ext cx="1801969" cy="1212691"/>
            </a:xfrm>
            <a:prstGeom prst="arc">
              <a:avLst>
                <a:gd name="adj1" fmla="val 12639878"/>
                <a:gd name="adj2" fmla="val 200463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F3882EB6-5004-4C6F-BC94-97AE2B7C39B4}"/>
              </a:ext>
            </a:extLst>
          </p:cNvPr>
          <p:cNvGrpSpPr/>
          <p:nvPr/>
        </p:nvGrpSpPr>
        <p:grpSpPr>
          <a:xfrm rot="9755759">
            <a:off x="4677147" y="2830710"/>
            <a:ext cx="1801969" cy="1901249"/>
            <a:chOff x="3768245" y="2720956"/>
            <a:chExt cx="1801969" cy="1901249"/>
          </a:xfrm>
        </p:grpSpPr>
        <p:sp>
          <p:nvSpPr>
            <p:cNvPr id="44" name="Arc 43">
              <a:extLst>
                <a:ext uri="{FF2B5EF4-FFF2-40B4-BE49-F238E27FC236}">
                  <a16:creationId xmlns:a16="http://schemas.microsoft.com/office/drawing/2014/main" id="{9BE27347-B191-4862-9609-61E37C28DB66}"/>
                </a:ext>
              </a:extLst>
            </p:cNvPr>
            <p:cNvSpPr/>
            <p:nvPr/>
          </p:nvSpPr>
          <p:spPr>
            <a:xfrm>
              <a:off x="3972277" y="3063860"/>
              <a:ext cx="1563173" cy="1558345"/>
            </a:xfrm>
            <a:prstGeom prst="arc">
              <a:avLst>
                <a:gd name="adj1" fmla="val 13804882"/>
                <a:gd name="adj2" fmla="val 185297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45" name="Arc 44">
              <a:extLst>
                <a:ext uri="{FF2B5EF4-FFF2-40B4-BE49-F238E27FC236}">
                  <a16:creationId xmlns:a16="http://schemas.microsoft.com/office/drawing/2014/main" id="{29AC4A51-6FBA-45A9-B407-8E810CABA0AF}"/>
                </a:ext>
              </a:extLst>
            </p:cNvPr>
            <p:cNvSpPr/>
            <p:nvPr/>
          </p:nvSpPr>
          <p:spPr>
            <a:xfrm rot="21172371">
              <a:off x="3768245" y="2720956"/>
              <a:ext cx="1801969" cy="1212691"/>
            </a:xfrm>
            <a:prstGeom prst="arc">
              <a:avLst>
                <a:gd name="adj1" fmla="val 12639878"/>
                <a:gd name="adj2" fmla="val 200463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grpSp>
        <p:nvGrpSpPr>
          <p:cNvPr id="46" name="Group 45">
            <a:extLst>
              <a:ext uri="{FF2B5EF4-FFF2-40B4-BE49-F238E27FC236}">
                <a16:creationId xmlns:a16="http://schemas.microsoft.com/office/drawing/2014/main" id="{C915ADF1-F6EF-4280-AAD9-545F9B1CACAD}"/>
              </a:ext>
            </a:extLst>
          </p:cNvPr>
          <p:cNvGrpSpPr/>
          <p:nvPr/>
        </p:nvGrpSpPr>
        <p:grpSpPr>
          <a:xfrm rot="12878402">
            <a:off x="3220387" y="2842134"/>
            <a:ext cx="1801969" cy="1901249"/>
            <a:chOff x="3768245" y="2720956"/>
            <a:chExt cx="1801969" cy="1901249"/>
          </a:xfrm>
        </p:grpSpPr>
        <p:sp>
          <p:nvSpPr>
            <p:cNvPr id="47" name="Arc 46">
              <a:extLst>
                <a:ext uri="{FF2B5EF4-FFF2-40B4-BE49-F238E27FC236}">
                  <a16:creationId xmlns:a16="http://schemas.microsoft.com/office/drawing/2014/main" id="{E870937A-E5C5-4A7F-A10E-17C6E78AE214}"/>
                </a:ext>
              </a:extLst>
            </p:cNvPr>
            <p:cNvSpPr/>
            <p:nvPr/>
          </p:nvSpPr>
          <p:spPr>
            <a:xfrm>
              <a:off x="3972277" y="3063860"/>
              <a:ext cx="1563173" cy="1558345"/>
            </a:xfrm>
            <a:prstGeom prst="arc">
              <a:avLst>
                <a:gd name="adj1" fmla="val 13804882"/>
                <a:gd name="adj2" fmla="val 1852972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sp>
          <p:nvSpPr>
            <p:cNvPr id="48" name="Arc 47">
              <a:extLst>
                <a:ext uri="{FF2B5EF4-FFF2-40B4-BE49-F238E27FC236}">
                  <a16:creationId xmlns:a16="http://schemas.microsoft.com/office/drawing/2014/main" id="{2463771D-B9A4-4564-9800-915587CA6FEF}"/>
                </a:ext>
              </a:extLst>
            </p:cNvPr>
            <p:cNvSpPr/>
            <p:nvPr/>
          </p:nvSpPr>
          <p:spPr>
            <a:xfrm rot="21172371">
              <a:off x="3768245" y="2720956"/>
              <a:ext cx="1801969" cy="1212691"/>
            </a:xfrm>
            <a:prstGeom prst="arc">
              <a:avLst>
                <a:gd name="adj1" fmla="val 12639878"/>
                <a:gd name="adj2" fmla="val 2004636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vi-VN">
                <a:latin typeface="Times New Roman" panose="02020603050405020304" pitchFamily="18" charset="0"/>
                <a:cs typeface="Times New Roman" panose="02020603050405020304" pitchFamily="18" charset="0"/>
              </a:endParaRPr>
            </a:p>
          </p:txBody>
        </p:sp>
      </p:grpSp>
      <p:sp>
        <p:nvSpPr>
          <p:cNvPr id="50" name="Rectangle 49">
            <a:extLst>
              <a:ext uri="{FF2B5EF4-FFF2-40B4-BE49-F238E27FC236}">
                <a16:creationId xmlns:a16="http://schemas.microsoft.com/office/drawing/2014/main" id="{FBAC5036-8BFD-47FD-8A97-3BB0CB8C39FB}"/>
              </a:ext>
            </a:extLst>
          </p:cNvPr>
          <p:cNvSpPr/>
          <p:nvPr/>
        </p:nvSpPr>
        <p:spPr>
          <a:xfrm>
            <a:off x="3140688" y="490932"/>
            <a:ext cx="1275008" cy="1867436"/>
          </a:xfrm>
          <a:prstGeom prst="rect">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ysClr val="windowText" lastClr="000000"/>
                </a:solidFill>
                <a:latin typeface="Times New Roman" panose="02020603050405020304" pitchFamily="18" charset="0"/>
                <a:cs typeface="Times New Roman" panose="02020603050405020304" pitchFamily="18" charset="0"/>
              </a:rPr>
              <a:t>Phòng kho</a:t>
            </a:r>
          </a:p>
        </p:txBody>
      </p:sp>
      <p:sp>
        <p:nvSpPr>
          <p:cNvPr id="49" name="Slide Number Placeholder 4">
            <a:extLst>
              <a:ext uri="{FF2B5EF4-FFF2-40B4-BE49-F238E27FC236}">
                <a16:creationId xmlns:a16="http://schemas.microsoft.com/office/drawing/2014/main" id="{DBFA33C2-6E90-4037-AEE1-EED9B33E2638}"/>
              </a:ext>
            </a:extLst>
          </p:cNvPr>
          <p:cNvSpPr txBox="1">
            <a:spLocks noGrp="1" noRot="1" noMove="1" noResize="1" noEditPoints="1" noAdjustHandles="1" noChangeArrowheads="1" noChangeShapeType="1"/>
          </p:cNvSpPr>
          <p:nvPr/>
        </p:nvSpPr>
        <p:spPr>
          <a:xfrm>
            <a:off x="8077200" y="6476398"/>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solidFill>
                  <a:sysClr val="windowText" lastClr="000000"/>
                </a:solidFill>
                <a:latin typeface="Times New Roman" panose="02020603050405020304" pitchFamily="18" charset="0"/>
                <a:cs typeface="Times New Roman" panose="02020603050405020304" pitchFamily="18" charset="0"/>
              </a:rPr>
              <a:pPr/>
              <a:t>9</a:t>
            </a:fld>
            <a:endParaRPr lang="en-US" dirty="0">
              <a:solidFill>
                <a:sysClr val="windowText" lastClr="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5706404"/>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9d9b5332-a5d8-4d74-b69a-d1c687b9797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80EBA61DBEBAC47997BD1227BBFF84F" ma:contentTypeVersion="14" ma:contentTypeDescription="Create a new document." ma:contentTypeScope="" ma:versionID="21843fd11c50e1ea4d4d8f5401fed90a">
  <xsd:schema xmlns:xsd="http://www.w3.org/2001/XMLSchema" xmlns:xs="http://www.w3.org/2001/XMLSchema" xmlns:p="http://schemas.microsoft.com/office/2006/metadata/properties" xmlns:ns3="9d9b5332-a5d8-4d74-b69a-d1c687b97975" xmlns:ns4="d012d43e-8e3f-44ff-b53d-b6b32883fa7f" targetNamespace="http://schemas.microsoft.com/office/2006/metadata/properties" ma:root="true" ma:fieldsID="cbeadf610f426c429c24e4c32232e2ab" ns3:_="" ns4:_="">
    <xsd:import namespace="9d9b5332-a5d8-4d74-b69a-d1c687b97975"/>
    <xsd:import namespace="d012d43e-8e3f-44ff-b53d-b6b32883fa7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3:MediaLengthInSecond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9b5332-a5d8-4d74-b69a-d1c687b979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012d43e-8e3f-44ff-b53d-b6b32883fa7f"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BEB954-4024-4CCF-A9D6-4C00FDC028D9}">
  <ds:schemaRefs>
    <ds:schemaRef ds:uri="http://schemas.microsoft.com/sharepoint/v3/contenttype/forms"/>
  </ds:schemaRefs>
</ds:datastoreItem>
</file>

<file path=customXml/itemProps2.xml><?xml version="1.0" encoding="utf-8"?>
<ds:datastoreItem xmlns:ds="http://schemas.openxmlformats.org/officeDocument/2006/customXml" ds:itemID="{4710EE66-8707-456F-8F2E-091D581CB030}">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d012d43e-8e3f-44ff-b53d-b6b32883fa7f"/>
    <ds:schemaRef ds:uri="9d9b5332-a5d8-4d74-b69a-d1c687b97975"/>
    <ds:schemaRef ds:uri="http://www.w3.org/XML/1998/namespace"/>
  </ds:schemaRefs>
</ds:datastoreItem>
</file>

<file path=customXml/itemProps3.xml><?xml version="1.0" encoding="utf-8"?>
<ds:datastoreItem xmlns:ds="http://schemas.openxmlformats.org/officeDocument/2006/customXml" ds:itemID="{5EA4EBC8-02FB-4EFA-BDF9-52198F23A2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9b5332-a5d8-4d74-b69a-d1c687b97975"/>
    <ds:schemaRef ds:uri="d012d43e-8e3f-44ff-b53d-b6b32883fa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Vapor Trail design</Template>
  <TotalTime>419</TotalTime>
  <Words>908</Words>
  <Application>Microsoft Office PowerPoint</Application>
  <PresentationFormat>Widescreen</PresentationFormat>
  <Paragraphs>169</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Century Gothic</vt:lpstr>
      <vt:lpstr>Poppins</vt:lpstr>
      <vt:lpstr>Signika</vt:lpstr>
      <vt:lpstr>Times New Roman</vt:lpstr>
      <vt:lpstr>Wingdings</vt:lpstr>
      <vt:lpstr>Vapor Trail</vt:lpstr>
      <vt:lpstr>PowerPoint Presentation</vt:lpstr>
      <vt:lpstr>CÁC NỘI DUNG CHÍNH</vt:lpstr>
      <vt:lpstr>PowerPoint Presentation</vt:lpstr>
      <vt:lpstr>PowerPoint Presentation</vt:lpstr>
      <vt:lpstr>Tình trạng khi tiếp nhận dự án</vt:lpstr>
      <vt:lpstr>Xác định vấn đề đang gặp phải</vt:lpstr>
      <vt:lpstr>PowerPoint Presentation</vt:lpstr>
      <vt:lpstr>Đưa ra phương hướng giải quyết và lập kế hoạch dự án</vt:lpstr>
      <vt:lpstr>PowerPoint Presentation</vt:lpstr>
      <vt:lpstr>PowerPoint Presentation</vt:lpstr>
      <vt:lpstr>Bảng dự toán</vt:lpstr>
      <vt:lpstr>Triển khai thi công</vt:lpstr>
      <vt:lpstr>PowerPoint Presentation</vt:lpstr>
      <vt:lpstr>Các vấn đề phát sinh và cách khắc phục</vt:lpstr>
      <vt:lpstr>Đưa vào vận hành và bàn giao lại cho nhà khách ĐHQG-HCM</vt:lpstr>
      <vt:lpstr>PowerPoint Presentation</vt:lpstr>
      <vt:lpstr>PowerPoint Presentation</vt:lpstr>
      <vt:lpstr>PowerPoint Presentation</vt:lpstr>
      <vt:lpstr>Bảng thành toán</vt:lpstr>
      <vt:lpstr>Họp rút kinh nghiệm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ĐỀ TÀI THỰC TẬP  [P2001] Triển khai hệ thống mạng nội bộ Nhà khách ĐHQG-HCM</dc:title>
  <dc:creator>ĐOÀN VÕ QUANG HUY</dc:creator>
  <cp:lastModifiedBy>Admin</cp:lastModifiedBy>
  <cp:revision>14</cp:revision>
  <dcterms:created xsi:type="dcterms:W3CDTF">2022-04-09T13:24:24Z</dcterms:created>
  <dcterms:modified xsi:type="dcterms:W3CDTF">2022-07-06T13:55:13Z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0x010100A80EBA61DBEBAC47997BD1227BBFF84F</vt:lpwstr>
  </property>
</Properties>
</file>